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1"/>
  </p:notesMasterIdLst>
  <p:sldIdLst>
    <p:sldId id="256" r:id="rId2"/>
    <p:sldId id="257" r:id="rId3"/>
    <p:sldId id="269" r:id="rId4"/>
    <p:sldId id="258" r:id="rId5"/>
    <p:sldId id="260" r:id="rId6"/>
    <p:sldId id="264" r:id="rId7"/>
    <p:sldId id="265" r:id="rId8"/>
    <p:sldId id="266" r:id="rId9"/>
    <p:sldId id="267" r:id="rId10"/>
    <p:sldId id="268" r:id="rId11"/>
    <p:sldId id="261" r:id="rId12"/>
    <p:sldId id="270" r:id="rId13"/>
    <p:sldId id="276" r:id="rId14"/>
    <p:sldId id="271" r:id="rId15"/>
    <p:sldId id="277" r:id="rId16"/>
    <p:sldId id="274" r:id="rId17"/>
    <p:sldId id="278" r:id="rId18"/>
    <p:sldId id="272" r:id="rId19"/>
    <p:sldId id="279" r:id="rId20"/>
    <p:sldId id="275" r:id="rId21"/>
    <p:sldId id="280" r:id="rId22"/>
    <p:sldId id="273" r:id="rId23"/>
    <p:sldId id="281" r:id="rId24"/>
    <p:sldId id="291" r:id="rId25"/>
    <p:sldId id="285" r:id="rId26"/>
    <p:sldId id="282" r:id="rId27"/>
    <p:sldId id="283" r:id="rId28"/>
    <p:sldId id="284" r:id="rId29"/>
    <p:sldId id="290" r:id="rId30"/>
    <p:sldId id="286" r:id="rId31"/>
    <p:sldId id="287" r:id="rId32"/>
    <p:sldId id="288" r:id="rId33"/>
    <p:sldId id="289" r:id="rId34"/>
    <p:sldId id="305" r:id="rId35"/>
    <p:sldId id="295" r:id="rId36"/>
    <p:sldId id="296" r:id="rId37"/>
    <p:sldId id="302" r:id="rId38"/>
    <p:sldId id="297" r:id="rId39"/>
    <p:sldId id="303" r:id="rId40"/>
    <p:sldId id="298" r:id="rId41"/>
    <p:sldId id="304" r:id="rId42"/>
    <p:sldId id="294" r:id="rId43"/>
    <p:sldId id="292" r:id="rId44"/>
    <p:sldId id="300" r:id="rId45"/>
    <p:sldId id="299" r:id="rId46"/>
    <p:sldId id="293" r:id="rId47"/>
    <p:sldId id="301" r:id="rId48"/>
    <p:sldId id="306" r:id="rId49"/>
    <p:sldId id="311" r:id="rId50"/>
    <p:sldId id="309" r:id="rId51"/>
    <p:sldId id="310" r:id="rId52"/>
    <p:sldId id="312" r:id="rId53"/>
    <p:sldId id="313" r:id="rId54"/>
    <p:sldId id="314" r:id="rId55"/>
    <p:sldId id="315" r:id="rId56"/>
    <p:sldId id="316" r:id="rId57"/>
    <p:sldId id="317" r:id="rId58"/>
    <p:sldId id="318" r:id="rId59"/>
    <p:sldId id="319" r:id="rId60"/>
    <p:sldId id="320" r:id="rId61"/>
    <p:sldId id="321" r:id="rId62"/>
    <p:sldId id="322" r:id="rId63"/>
    <p:sldId id="323" r:id="rId64"/>
    <p:sldId id="328" r:id="rId65"/>
    <p:sldId id="324" r:id="rId66"/>
    <p:sldId id="329" r:id="rId67"/>
    <p:sldId id="325" r:id="rId68"/>
    <p:sldId id="326" r:id="rId69"/>
    <p:sldId id="327" r:id="rId7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muel" initials="S" lastIdx="1" clrIdx="0">
    <p:extLst>
      <p:ext uri="{19B8F6BF-5375-455C-9EA6-DF929625EA0E}">
        <p15:presenceInfo xmlns:p15="http://schemas.microsoft.com/office/powerpoint/2012/main" userId="Samu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20" autoAdjust="0"/>
    <p:restoredTop sz="94293" autoAdjust="0"/>
  </p:normalViewPr>
  <p:slideViewPr>
    <p:cSldViewPr snapToGrid="0">
      <p:cViewPr>
        <p:scale>
          <a:sx n="68" d="100"/>
          <a:sy n="68" d="100"/>
        </p:scale>
        <p:origin x="260" y="64"/>
      </p:cViewPr>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065154-6421-4FB7-B1A9-12FE9B477768}" type="datetimeFigureOut">
              <a:rPr lang="en-US" smtClean="0"/>
              <a:t>12/6/2022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E6D1B9-B40C-44DF-B6C8-23C17519289B}" type="slidenum">
              <a:rPr lang="en-US" smtClean="0"/>
              <a:t>‹#›</a:t>
            </a:fld>
            <a:endParaRPr lang="en-US" dirty="0"/>
          </a:p>
        </p:txBody>
      </p:sp>
    </p:spTree>
    <p:extLst>
      <p:ext uri="{BB962C8B-B14F-4D97-AF65-F5344CB8AC3E}">
        <p14:creationId xmlns:p14="http://schemas.microsoft.com/office/powerpoint/2010/main" val="680189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E6D1B9-B40C-44DF-B6C8-23C17519289B}" type="slidenum">
              <a:rPr lang="en-US" smtClean="0"/>
              <a:t>2</a:t>
            </a:fld>
            <a:endParaRPr lang="en-US" dirty="0"/>
          </a:p>
        </p:txBody>
      </p:sp>
    </p:spTree>
    <p:extLst>
      <p:ext uri="{BB962C8B-B14F-4D97-AF65-F5344CB8AC3E}">
        <p14:creationId xmlns:p14="http://schemas.microsoft.com/office/powerpoint/2010/main" val="28304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F42DA5CD-F1B5-46EE-A0F6-0329C8E9C12A}" type="datetime1">
              <a:rPr lang="en-US" smtClean="0"/>
              <a:t>12/6/2022</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17FBA9-3F3F-4E70-A560-5A1F471B3A71}" type="datetime1">
              <a:rPr lang="en-US" smtClean="0"/>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DD9FF5-16A6-4694-BFF6-7FC91EFEC855}" type="datetime1">
              <a:rPr lang="en-US" smtClean="0"/>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AA63EC-CE86-4ECE-8284-F736375AA7EB}" type="datetime1">
              <a:rPr lang="en-US" smtClean="0"/>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E82A0817-F4E0-4E53-A6DC-CEE91B7ACECA}" type="datetime1">
              <a:rPr lang="en-US" smtClean="0"/>
              <a:t>12/6/2022</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5D26FBC-ED15-458A-8E38-7CB347FA9445}" type="datetime1">
              <a:rPr lang="en-US" smtClean="0"/>
              <a:t>12/6/2022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32A8D0F-3FC9-49E2-B53C-D6FB94CD763A}" type="datetime1">
              <a:rPr lang="en-US" smtClean="0"/>
              <a:t>12/6/2022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99FFC58-EBFF-4014-8000-E513E3BBB4ED}" type="datetime1">
              <a:rPr lang="en-US" smtClean="0"/>
              <a:t>12/6/2022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83D6D5-D574-4BCE-ACAF-BF5503FEAE72}" type="datetime1">
              <a:rPr lang="en-US" smtClean="0"/>
              <a:t>12/6/2022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307BDB7B-D44E-430E-BE25-E825F4699E11}" type="datetime1">
              <a:rPr lang="en-US" smtClean="0"/>
              <a:t>12/6/2022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50EF2E0C-A5FE-445A-9C34-490935088456}" type="datetime1">
              <a:rPr lang="en-US" smtClean="0"/>
              <a:t>12/6/2022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A30529DA-CCB0-429E-AC27-041BA42F8F3C}" type="datetime1">
              <a:rPr lang="en-US" smtClean="0"/>
              <a:t>12/6/2022</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www.dickssportinggoods.com/" TargetMode="Externa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www.academy.com/"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www.nike.com/w/sale-3yaep" TargetMode="Externa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4DED2-247A-279E-53CB-0C1742E2A638}"/>
              </a:ext>
            </a:extLst>
          </p:cNvPr>
          <p:cNvSpPr>
            <a:spLocks noGrp="1"/>
          </p:cNvSpPr>
          <p:nvPr>
            <p:ph type="ctrTitle"/>
          </p:nvPr>
        </p:nvSpPr>
        <p:spPr/>
        <p:txBody>
          <a:bodyPr/>
          <a:lstStyle/>
          <a:p>
            <a:r>
              <a:rPr lang="en-US" dirty="0"/>
              <a:t>Top Bins Soccer Shop</a:t>
            </a:r>
          </a:p>
        </p:txBody>
      </p:sp>
      <p:sp>
        <p:nvSpPr>
          <p:cNvPr id="3" name="Subtitle 2">
            <a:extLst>
              <a:ext uri="{FF2B5EF4-FFF2-40B4-BE49-F238E27FC236}">
                <a16:creationId xmlns:a16="http://schemas.microsoft.com/office/drawing/2014/main" id="{1DA58DCB-C2D0-38D3-D19F-CB6B77BD4240}"/>
              </a:ext>
            </a:extLst>
          </p:cNvPr>
          <p:cNvSpPr>
            <a:spLocks noGrp="1"/>
          </p:cNvSpPr>
          <p:nvPr>
            <p:ph type="subTitle" idx="1"/>
          </p:nvPr>
        </p:nvSpPr>
        <p:spPr/>
        <p:txBody>
          <a:bodyPr/>
          <a:lstStyle/>
          <a:p>
            <a:r>
              <a:rPr lang="en-US" dirty="0"/>
              <a:t>By Sam Barrionuevo</a:t>
            </a:r>
          </a:p>
          <a:p>
            <a:r>
              <a:rPr lang="en-US" dirty="0"/>
              <a:t>UX Design</a:t>
            </a:r>
          </a:p>
        </p:txBody>
      </p:sp>
      <p:sp>
        <p:nvSpPr>
          <p:cNvPr id="5" name="Slide Number Placeholder 4">
            <a:extLst>
              <a:ext uri="{FF2B5EF4-FFF2-40B4-BE49-F238E27FC236}">
                <a16:creationId xmlns:a16="http://schemas.microsoft.com/office/drawing/2014/main" id="{F9520BF1-9BBE-D5B0-DC4E-9AD4B53848CF}"/>
              </a:ext>
            </a:extLst>
          </p:cNvPr>
          <p:cNvSpPr>
            <a:spLocks noGrp="1"/>
          </p:cNvSpPr>
          <p:nvPr>
            <p:ph type="sldNum" sz="quarter" idx="12"/>
          </p:nvPr>
        </p:nvSpPr>
        <p:spPr/>
        <p:txBody>
          <a:bodyPr/>
          <a:lstStyle/>
          <a:p>
            <a:fld id="{69E57DC2-970A-4B3E-BB1C-7A09969E49DF}" type="slidenum">
              <a:rPr lang="en-US" smtClean="0"/>
              <a:pPr/>
              <a:t>1</a:t>
            </a:fld>
            <a:endParaRPr lang="en-US" dirty="0"/>
          </a:p>
        </p:txBody>
      </p:sp>
    </p:spTree>
    <p:extLst>
      <p:ext uri="{BB962C8B-B14F-4D97-AF65-F5344CB8AC3E}">
        <p14:creationId xmlns:p14="http://schemas.microsoft.com/office/powerpoint/2010/main" val="3894916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1167A-B938-0C2B-683B-B51D35D49570}"/>
              </a:ext>
            </a:extLst>
          </p:cNvPr>
          <p:cNvSpPr>
            <a:spLocks noGrp="1"/>
          </p:cNvSpPr>
          <p:nvPr>
            <p:ph type="title"/>
          </p:nvPr>
        </p:nvSpPr>
        <p:spPr/>
        <p:txBody>
          <a:bodyPr>
            <a:normAutofit/>
          </a:bodyPr>
          <a:lstStyle/>
          <a:p>
            <a:r>
              <a:rPr lang="en-US" dirty="0"/>
              <a:t>Diagnosis and Problem Classification Table</a:t>
            </a:r>
          </a:p>
        </p:txBody>
      </p:sp>
      <p:graphicFrame>
        <p:nvGraphicFramePr>
          <p:cNvPr id="4" name="Table 4">
            <a:extLst>
              <a:ext uri="{FF2B5EF4-FFF2-40B4-BE49-F238E27FC236}">
                <a16:creationId xmlns:a16="http://schemas.microsoft.com/office/drawing/2014/main" id="{EB90115F-669B-4274-5805-D7ABEFFD0E29}"/>
              </a:ext>
            </a:extLst>
          </p:cNvPr>
          <p:cNvGraphicFramePr>
            <a:graphicFrameLocks noGrp="1"/>
          </p:cNvGraphicFramePr>
          <p:nvPr>
            <p:ph idx="1"/>
            <p:extLst>
              <p:ext uri="{D42A27DB-BD31-4B8C-83A1-F6EECF244321}">
                <p14:modId xmlns:p14="http://schemas.microsoft.com/office/powerpoint/2010/main" val="2895218681"/>
              </p:ext>
            </p:extLst>
          </p:nvPr>
        </p:nvGraphicFramePr>
        <p:xfrm>
          <a:off x="1371600" y="2285998"/>
          <a:ext cx="9601200" cy="3040915"/>
        </p:xfrm>
        <a:graphic>
          <a:graphicData uri="http://schemas.openxmlformats.org/drawingml/2006/table">
            <a:tbl>
              <a:tblPr firstRow="1" bandRow="1">
                <a:tableStyleId>{5C22544A-7EE6-4342-B048-85BDC9FD1C3A}</a:tableStyleId>
              </a:tblPr>
              <a:tblGrid>
                <a:gridCol w="4800600">
                  <a:extLst>
                    <a:ext uri="{9D8B030D-6E8A-4147-A177-3AD203B41FA5}">
                      <a16:colId xmlns:a16="http://schemas.microsoft.com/office/drawing/2014/main" val="332439117"/>
                    </a:ext>
                  </a:extLst>
                </a:gridCol>
                <a:gridCol w="4800600">
                  <a:extLst>
                    <a:ext uri="{9D8B030D-6E8A-4147-A177-3AD203B41FA5}">
                      <a16:colId xmlns:a16="http://schemas.microsoft.com/office/drawing/2014/main" val="2653676199"/>
                    </a:ext>
                  </a:extLst>
                </a:gridCol>
              </a:tblGrid>
              <a:tr h="608183">
                <a:tc>
                  <a:txBody>
                    <a:bodyPr/>
                    <a:lstStyle/>
                    <a:p>
                      <a:r>
                        <a:rPr lang="en-US" dirty="0"/>
                        <a:t>Business Pain Points </a:t>
                      </a:r>
                    </a:p>
                  </a:txBody>
                  <a:tcPr/>
                </a:tc>
                <a:tc>
                  <a:txBody>
                    <a:bodyPr/>
                    <a:lstStyle/>
                    <a:p>
                      <a:r>
                        <a:rPr lang="en-US" dirty="0"/>
                        <a:t>Customer Pain Points</a:t>
                      </a:r>
                    </a:p>
                  </a:txBody>
                  <a:tcPr/>
                </a:tc>
                <a:extLst>
                  <a:ext uri="{0D108BD9-81ED-4DB2-BD59-A6C34878D82A}">
                    <a16:rowId xmlns:a16="http://schemas.microsoft.com/office/drawing/2014/main" val="3788797809"/>
                  </a:ext>
                </a:extLst>
              </a:tr>
              <a:tr h="608183">
                <a:tc>
                  <a:txBody>
                    <a:bodyPr/>
                    <a:lstStyle/>
                    <a:p>
                      <a:r>
                        <a:rPr lang="en-US" dirty="0"/>
                        <a:t>Inventory Selection and Customer demand</a:t>
                      </a:r>
                    </a:p>
                  </a:txBody>
                  <a:tcPr/>
                </a:tc>
                <a:tc>
                  <a:txBody>
                    <a:bodyPr/>
                    <a:lstStyle/>
                    <a:p>
                      <a:r>
                        <a:rPr lang="en-US" dirty="0"/>
                        <a:t>Customer Service</a:t>
                      </a:r>
                    </a:p>
                  </a:txBody>
                  <a:tcPr/>
                </a:tc>
                <a:extLst>
                  <a:ext uri="{0D108BD9-81ED-4DB2-BD59-A6C34878D82A}">
                    <a16:rowId xmlns:a16="http://schemas.microsoft.com/office/drawing/2014/main" val="3311335070"/>
                  </a:ext>
                </a:extLst>
              </a:tr>
              <a:tr h="608183">
                <a:tc>
                  <a:txBody>
                    <a:bodyPr/>
                    <a:lstStyle/>
                    <a:p>
                      <a:r>
                        <a:rPr lang="en-US" dirty="0"/>
                        <a:t>Customer Loyalty</a:t>
                      </a:r>
                    </a:p>
                  </a:txBody>
                  <a:tcPr/>
                </a:tc>
                <a:tc>
                  <a:txBody>
                    <a:bodyPr/>
                    <a:lstStyle/>
                    <a:p>
                      <a:r>
                        <a:rPr lang="en-US" dirty="0"/>
                        <a:t>Constant Need for Equipment and Merchandise</a:t>
                      </a:r>
                    </a:p>
                  </a:txBody>
                  <a:tcPr/>
                </a:tc>
                <a:extLst>
                  <a:ext uri="{0D108BD9-81ED-4DB2-BD59-A6C34878D82A}">
                    <a16:rowId xmlns:a16="http://schemas.microsoft.com/office/drawing/2014/main" val="2960215383"/>
                  </a:ext>
                </a:extLst>
              </a:tr>
              <a:tr h="608183">
                <a:tc>
                  <a:txBody>
                    <a:bodyPr/>
                    <a:lstStyle/>
                    <a:p>
                      <a:r>
                        <a:rPr lang="en-US" dirty="0"/>
                        <a:t>Information Protection and Transactions</a:t>
                      </a:r>
                    </a:p>
                  </a:txBody>
                  <a:tcPr/>
                </a:tc>
                <a:tc>
                  <a:txBody>
                    <a:bodyPr/>
                    <a:lstStyle/>
                    <a:p>
                      <a:r>
                        <a:rPr lang="en-US" dirty="0"/>
                        <a:t>Website Navigation</a:t>
                      </a:r>
                    </a:p>
                  </a:txBody>
                  <a:tcPr/>
                </a:tc>
                <a:extLst>
                  <a:ext uri="{0D108BD9-81ED-4DB2-BD59-A6C34878D82A}">
                    <a16:rowId xmlns:a16="http://schemas.microsoft.com/office/drawing/2014/main" val="2047094352"/>
                  </a:ext>
                </a:extLst>
              </a:tr>
              <a:tr h="608183">
                <a:tc>
                  <a:txBody>
                    <a:bodyPr/>
                    <a:lstStyle/>
                    <a:p>
                      <a:r>
                        <a:rPr lang="en-US" dirty="0"/>
                        <a:t>E-commerce Website item Marketability</a:t>
                      </a:r>
                    </a:p>
                  </a:txBody>
                  <a:tcPr/>
                </a:tc>
                <a:tc>
                  <a:txBody>
                    <a:bodyPr/>
                    <a:lstStyle/>
                    <a:p>
                      <a:r>
                        <a:rPr lang="en-US" dirty="0"/>
                        <a:t>Online Delivery Process</a:t>
                      </a:r>
                    </a:p>
                  </a:txBody>
                  <a:tcPr/>
                </a:tc>
                <a:extLst>
                  <a:ext uri="{0D108BD9-81ED-4DB2-BD59-A6C34878D82A}">
                    <a16:rowId xmlns:a16="http://schemas.microsoft.com/office/drawing/2014/main" val="3839630218"/>
                  </a:ext>
                </a:extLst>
              </a:tr>
            </a:tbl>
          </a:graphicData>
        </a:graphic>
      </p:graphicFrame>
      <p:sp>
        <p:nvSpPr>
          <p:cNvPr id="5" name="Slide Number Placeholder 4">
            <a:extLst>
              <a:ext uri="{FF2B5EF4-FFF2-40B4-BE49-F238E27FC236}">
                <a16:creationId xmlns:a16="http://schemas.microsoft.com/office/drawing/2014/main" id="{3695CA89-0E75-B288-DE69-A99CDF433674}"/>
              </a:ext>
            </a:extLst>
          </p:cNvPr>
          <p:cNvSpPr>
            <a:spLocks noGrp="1"/>
          </p:cNvSpPr>
          <p:nvPr>
            <p:ph type="sldNum" sz="quarter" idx="12"/>
          </p:nvPr>
        </p:nvSpPr>
        <p:spPr/>
        <p:txBody>
          <a:bodyPr/>
          <a:lstStyle/>
          <a:p>
            <a:fld id="{69E57DC2-970A-4B3E-BB1C-7A09969E49DF}" type="slidenum">
              <a:rPr lang="en-US" smtClean="0"/>
              <a:t>10</a:t>
            </a:fld>
            <a:endParaRPr lang="en-US" dirty="0"/>
          </a:p>
        </p:txBody>
      </p:sp>
    </p:spTree>
    <p:extLst>
      <p:ext uri="{BB962C8B-B14F-4D97-AF65-F5344CB8AC3E}">
        <p14:creationId xmlns:p14="http://schemas.microsoft.com/office/powerpoint/2010/main" val="119918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A9C61-9A8B-4FB4-0394-A5A1E8D3AEFC}"/>
              </a:ext>
            </a:extLst>
          </p:cNvPr>
          <p:cNvSpPr>
            <a:spLocks noGrp="1"/>
          </p:cNvSpPr>
          <p:nvPr>
            <p:ph type="title"/>
          </p:nvPr>
        </p:nvSpPr>
        <p:spPr>
          <a:xfrm>
            <a:off x="1371600" y="142170"/>
            <a:ext cx="9601200" cy="823912"/>
          </a:xfrm>
        </p:spPr>
        <p:txBody>
          <a:bodyPr/>
          <a:lstStyle/>
          <a:p>
            <a:r>
              <a:rPr lang="en-US" dirty="0"/>
              <a:t>Business and Customer Analysis</a:t>
            </a:r>
          </a:p>
        </p:txBody>
      </p:sp>
      <p:sp>
        <p:nvSpPr>
          <p:cNvPr id="4" name="Text Placeholder 3">
            <a:extLst>
              <a:ext uri="{FF2B5EF4-FFF2-40B4-BE49-F238E27FC236}">
                <a16:creationId xmlns:a16="http://schemas.microsoft.com/office/drawing/2014/main" id="{21EA6444-5B3E-37D2-FBC1-7EDDC44744D3}"/>
              </a:ext>
            </a:extLst>
          </p:cNvPr>
          <p:cNvSpPr>
            <a:spLocks noGrp="1"/>
          </p:cNvSpPr>
          <p:nvPr>
            <p:ph type="body" idx="1"/>
          </p:nvPr>
        </p:nvSpPr>
        <p:spPr>
          <a:xfrm>
            <a:off x="2117084" y="921872"/>
            <a:ext cx="3168502" cy="823912"/>
          </a:xfrm>
        </p:spPr>
        <p:txBody>
          <a:bodyPr/>
          <a:lstStyle/>
          <a:p>
            <a:r>
              <a:rPr lang="en-US" dirty="0"/>
              <a:t>Business Analysis</a:t>
            </a:r>
          </a:p>
        </p:txBody>
      </p:sp>
      <p:sp>
        <p:nvSpPr>
          <p:cNvPr id="5" name="Content Placeholder 4">
            <a:extLst>
              <a:ext uri="{FF2B5EF4-FFF2-40B4-BE49-F238E27FC236}">
                <a16:creationId xmlns:a16="http://schemas.microsoft.com/office/drawing/2014/main" id="{0223EF82-E81B-1794-55D5-820DD29BA4CF}"/>
              </a:ext>
            </a:extLst>
          </p:cNvPr>
          <p:cNvSpPr>
            <a:spLocks noGrp="1"/>
          </p:cNvSpPr>
          <p:nvPr>
            <p:ph sz="half" idx="2"/>
          </p:nvPr>
        </p:nvSpPr>
        <p:spPr>
          <a:xfrm>
            <a:off x="1509823" y="1908798"/>
            <a:ext cx="4383024" cy="4417573"/>
          </a:xfrm>
        </p:spPr>
        <p:txBody>
          <a:bodyPr>
            <a:normAutofit/>
          </a:bodyPr>
          <a:lstStyle/>
          <a:p>
            <a:pPr marL="0" indent="0">
              <a:buNone/>
            </a:pPr>
            <a:r>
              <a:rPr lang="en-US" dirty="0"/>
              <a:t>The purpose of this project is to bring the high quality marketplace that we provide to the internet. This increases sales because our website makes the high quality marketplace we have online. It allows users to make purchases and decisions without having to make the in person trip. </a:t>
            </a:r>
          </a:p>
          <a:p>
            <a:pPr marL="0" indent="0">
              <a:buNone/>
            </a:pPr>
            <a:r>
              <a:rPr lang="en-US" dirty="0"/>
              <a:t>We want their decisions to be well informed and give them a selection of the best products. We hope to increase the popularity of our shop to customers in the area.</a:t>
            </a:r>
          </a:p>
        </p:txBody>
      </p:sp>
      <p:sp>
        <p:nvSpPr>
          <p:cNvPr id="6" name="Text Placeholder 5">
            <a:extLst>
              <a:ext uri="{FF2B5EF4-FFF2-40B4-BE49-F238E27FC236}">
                <a16:creationId xmlns:a16="http://schemas.microsoft.com/office/drawing/2014/main" id="{80EE249D-DF64-8946-B348-6AF4CB7705F9}"/>
              </a:ext>
            </a:extLst>
          </p:cNvPr>
          <p:cNvSpPr>
            <a:spLocks noGrp="1"/>
          </p:cNvSpPr>
          <p:nvPr>
            <p:ph type="body" sz="quarter" idx="3"/>
          </p:nvPr>
        </p:nvSpPr>
        <p:spPr>
          <a:xfrm>
            <a:off x="7118937" y="921872"/>
            <a:ext cx="3168502" cy="823912"/>
          </a:xfrm>
        </p:spPr>
        <p:txBody>
          <a:bodyPr/>
          <a:lstStyle/>
          <a:p>
            <a:r>
              <a:rPr lang="en-US" dirty="0"/>
              <a:t>Customer Analysis</a:t>
            </a:r>
          </a:p>
        </p:txBody>
      </p:sp>
      <p:sp>
        <p:nvSpPr>
          <p:cNvPr id="7" name="Content Placeholder 6">
            <a:extLst>
              <a:ext uri="{FF2B5EF4-FFF2-40B4-BE49-F238E27FC236}">
                <a16:creationId xmlns:a16="http://schemas.microsoft.com/office/drawing/2014/main" id="{75EC5EC1-9F07-3E61-8355-D57A819A91EE}"/>
              </a:ext>
            </a:extLst>
          </p:cNvPr>
          <p:cNvSpPr>
            <a:spLocks noGrp="1"/>
          </p:cNvSpPr>
          <p:nvPr>
            <p:ph sz="quarter" idx="4"/>
          </p:nvPr>
        </p:nvSpPr>
        <p:spPr>
          <a:xfrm>
            <a:off x="6525014" y="1908799"/>
            <a:ext cx="4356348" cy="4417572"/>
          </a:xfrm>
        </p:spPr>
        <p:txBody>
          <a:bodyPr>
            <a:normAutofit/>
          </a:bodyPr>
          <a:lstStyle/>
          <a:p>
            <a:pPr marL="0" indent="0">
              <a:buNone/>
            </a:pPr>
            <a:r>
              <a:rPr lang="en-US" dirty="0"/>
              <a:t>The needs of our customers remain consistent as the need for soccer gear will always need to be filled. But this website takes our company a step up because it gives our customers the efficiency of ordering equipment and merchandise without having to leave the comfort of their homes. </a:t>
            </a:r>
          </a:p>
          <a:p>
            <a:pPr marL="0" indent="0">
              <a:buNone/>
            </a:pPr>
            <a:r>
              <a:rPr lang="en-US" dirty="0"/>
              <a:t>This increases our target market and satisfaction rate as our marketplace is available to all consumers. The merchandise demand is increasing too with the World cup coming up.</a:t>
            </a:r>
          </a:p>
        </p:txBody>
      </p:sp>
      <p:sp>
        <p:nvSpPr>
          <p:cNvPr id="8" name="Slide Number Placeholder 7">
            <a:extLst>
              <a:ext uri="{FF2B5EF4-FFF2-40B4-BE49-F238E27FC236}">
                <a16:creationId xmlns:a16="http://schemas.microsoft.com/office/drawing/2014/main" id="{67E2AFE1-F03C-8F44-7171-2D8BE6B55389}"/>
              </a:ext>
            </a:extLst>
          </p:cNvPr>
          <p:cNvSpPr>
            <a:spLocks noGrp="1"/>
          </p:cNvSpPr>
          <p:nvPr>
            <p:ph type="sldNum" sz="quarter" idx="12"/>
          </p:nvPr>
        </p:nvSpPr>
        <p:spPr/>
        <p:txBody>
          <a:bodyPr/>
          <a:lstStyle/>
          <a:p>
            <a:fld id="{69E57DC2-970A-4B3E-BB1C-7A09969E49DF}" type="slidenum">
              <a:rPr lang="en-US" smtClean="0"/>
              <a:t>11</a:t>
            </a:fld>
            <a:endParaRPr lang="en-US" dirty="0"/>
          </a:p>
        </p:txBody>
      </p:sp>
    </p:spTree>
    <p:extLst>
      <p:ext uri="{BB962C8B-B14F-4D97-AF65-F5344CB8AC3E}">
        <p14:creationId xmlns:p14="http://schemas.microsoft.com/office/powerpoint/2010/main" val="148954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C16BF417-3427-543F-1789-2AB0EE4C8D43}"/>
              </a:ext>
            </a:extLst>
          </p:cNvPr>
          <p:cNvSpPr>
            <a:spLocks noGrp="1"/>
          </p:cNvSpPr>
          <p:nvPr>
            <p:ph type="title"/>
          </p:nvPr>
        </p:nvSpPr>
        <p:spPr>
          <a:xfrm>
            <a:off x="3455581" y="363279"/>
            <a:ext cx="5582093" cy="627321"/>
          </a:xfrm>
        </p:spPr>
        <p:txBody>
          <a:bodyPr>
            <a:normAutofit fontScale="90000"/>
          </a:bodyPr>
          <a:lstStyle/>
          <a:p>
            <a:r>
              <a:rPr lang="en-US" dirty="0"/>
              <a:t>Customer Journey Map</a:t>
            </a:r>
          </a:p>
        </p:txBody>
      </p:sp>
      <p:sp>
        <p:nvSpPr>
          <p:cNvPr id="14" name="TextBox 13">
            <a:extLst>
              <a:ext uri="{FF2B5EF4-FFF2-40B4-BE49-F238E27FC236}">
                <a16:creationId xmlns:a16="http://schemas.microsoft.com/office/drawing/2014/main" id="{784C5471-E3BF-60B6-C4D4-4489CE508108}"/>
              </a:ext>
            </a:extLst>
          </p:cNvPr>
          <p:cNvSpPr txBox="1"/>
          <p:nvPr/>
        </p:nvSpPr>
        <p:spPr>
          <a:xfrm>
            <a:off x="1360967" y="1857129"/>
            <a:ext cx="2328530" cy="2123658"/>
          </a:xfrm>
          <a:prstGeom prst="rect">
            <a:avLst/>
          </a:prstGeom>
          <a:noFill/>
        </p:spPr>
        <p:txBody>
          <a:bodyPr wrap="square" rtlCol="0">
            <a:spAutoFit/>
          </a:bodyPr>
          <a:lstStyle/>
          <a:p>
            <a:pPr algn="ctr"/>
            <a:r>
              <a:rPr lang="en-US" sz="2400" dirty="0">
                <a:solidFill>
                  <a:schemeClr val="accent2">
                    <a:lumMod val="50000"/>
                  </a:schemeClr>
                </a:solidFill>
              </a:rPr>
              <a:t>Awareness: </a:t>
            </a:r>
          </a:p>
          <a:p>
            <a:endParaRPr lang="en-US" dirty="0">
              <a:solidFill>
                <a:schemeClr val="accent2">
                  <a:lumMod val="50000"/>
                </a:schemeClr>
              </a:solidFill>
            </a:endParaRPr>
          </a:p>
          <a:p>
            <a:pPr algn="ctr"/>
            <a:r>
              <a:rPr lang="en-US" dirty="0">
                <a:solidFill>
                  <a:schemeClr val="accent2">
                    <a:lumMod val="50000"/>
                  </a:schemeClr>
                </a:solidFill>
              </a:rPr>
              <a:t>Customers need somewhere to purchase soccer equipment and merchandise</a:t>
            </a:r>
          </a:p>
        </p:txBody>
      </p:sp>
      <p:sp>
        <p:nvSpPr>
          <p:cNvPr id="15" name="TextBox 14">
            <a:extLst>
              <a:ext uri="{FF2B5EF4-FFF2-40B4-BE49-F238E27FC236}">
                <a16:creationId xmlns:a16="http://schemas.microsoft.com/office/drawing/2014/main" id="{159CD0BE-540A-209E-701E-DEBB5DD412A1}"/>
              </a:ext>
            </a:extLst>
          </p:cNvPr>
          <p:cNvSpPr txBox="1"/>
          <p:nvPr/>
        </p:nvSpPr>
        <p:spPr>
          <a:xfrm>
            <a:off x="4561369" y="1330842"/>
            <a:ext cx="2557129" cy="2400657"/>
          </a:xfrm>
          <a:prstGeom prst="rect">
            <a:avLst/>
          </a:prstGeom>
          <a:noFill/>
        </p:spPr>
        <p:txBody>
          <a:bodyPr wrap="square" rtlCol="0">
            <a:spAutoFit/>
          </a:bodyPr>
          <a:lstStyle/>
          <a:p>
            <a:pPr algn="ctr"/>
            <a:r>
              <a:rPr lang="en-US" sz="2400" dirty="0">
                <a:solidFill>
                  <a:schemeClr val="accent2">
                    <a:lumMod val="50000"/>
                  </a:schemeClr>
                </a:solidFill>
              </a:rPr>
              <a:t>Research: </a:t>
            </a:r>
          </a:p>
          <a:p>
            <a:pPr algn="ctr"/>
            <a:endParaRPr lang="en-US" dirty="0">
              <a:solidFill>
                <a:schemeClr val="accent2">
                  <a:lumMod val="50000"/>
                </a:schemeClr>
              </a:solidFill>
            </a:endParaRPr>
          </a:p>
          <a:p>
            <a:pPr algn="ctr"/>
            <a:r>
              <a:rPr lang="en-US" dirty="0">
                <a:solidFill>
                  <a:schemeClr val="accent2">
                    <a:lumMod val="50000"/>
                  </a:schemeClr>
                </a:solidFill>
              </a:rPr>
              <a:t>Customers start to look for sports outlets and soccer shops in their area</a:t>
            </a:r>
          </a:p>
          <a:p>
            <a:endParaRPr lang="en-US" dirty="0"/>
          </a:p>
          <a:p>
            <a:endParaRPr lang="en-US" dirty="0"/>
          </a:p>
        </p:txBody>
      </p:sp>
      <p:sp>
        <p:nvSpPr>
          <p:cNvPr id="16" name="TextBox 15">
            <a:extLst>
              <a:ext uri="{FF2B5EF4-FFF2-40B4-BE49-F238E27FC236}">
                <a16:creationId xmlns:a16="http://schemas.microsoft.com/office/drawing/2014/main" id="{80C9D796-C135-EB74-043E-3EBFE3C1B54D}"/>
              </a:ext>
            </a:extLst>
          </p:cNvPr>
          <p:cNvSpPr txBox="1"/>
          <p:nvPr/>
        </p:nvSpPr>
        <p:spPr>
          <a:xfrm>
            <a:off x="7990370" y="1857129"/>
            <a:ext cx="2328530" cy="2123658"/>
          </a:xfrm>
          <a:prstGeom prst="rect">
            <a:avLst/>
          </a:prstGeom>
          <a:noFill/>
        </p:spPr>
        <p:txBody>
          <a:bodyPr wrap="square" rtlCol="0">
            <a:spAutoFit/>
          </a:bodyPr>
          <a:lstStyle/>
          <a:p>
            <a:pPr algn="ctr"/>
            <a:r>
              <a:rPr lang="en-US" sz="2400" dirty="0">
                <a:solidFill>
                  <a:schemeClr val="accent2">
                    <a:lumMod val="50000"/>
                  </a:schemeClr>
                </a:solidFill>
              </a:rPr>
              <a:t>Consideration:</a:t>
            </a:r>
          </a:p>
          <a:p>
            <a:pPr algn="ctr"/>
            <a:endParaRPr lang="en-US" dirty="0">
              <a:solidFill>
                <a:schemeClr val="accent2">
                  <a:lumMod val="50000"/>
                </a:schemeClr>
              </a:solidFill>
            </a:endParaRPr>
          </a:p>
          <a:p>
            <a:pPr algn="ctr"/>
            <a:r>
              <a:rPr lang="en-US" dirty="0">
                <a:solidFill>
                  <a:schemeClr val="accent2">
                    <a:lumMod val="50000"/>
                  </a:schemeClr>
                </a:solidFill>
              </a:rPr>
              <a:t>The customer finds our location or website and searches our selections and models</a:t>
            </a:r>
          </a:p>
        </p:txBody>
      </p:sp>
      <p:sp>
        <p:nvSpPr>
          <p:cNvPr id="17" name="TextBox 16">
            <a:extLst>
              <a:ext uri="{FF2B5EF4-FFF2-40B4-BE49-F238E27FC236}">
                <a16:creationId xmlns:a16="http://schemas.microsoft.com/office/drawing/2014/main" id="{71A127FE-4006-D8D2-5C45-21B65F6BF44E}"/>
              </a:ext>
            </a:extLst>
          </p:cNvPr>
          <p:cNvSpPr txBox="1"/>
          <p:nvPr/>
        </p:nvSpPr>
        <p:spPr>
          <a:xfrm>
            <a:off x="1360967" y="4517704"/>
            <a:ext cx="2360428" cy="2400657"/>
          </a:xfrm>
          <a:prstGeom prst="rect">
            <a:avLst/>
          </a:prstGeom>
          <a:noFill/>
        </p:spPr>
        <p:txBody>
          <a:bodyPr wrap="square" rtlCol="0">
            <a:spAutoFit/>
          </a:bodyPr>
          <a:lstStyle/>
          <a:p>
            <a:pPr algn="ctr"/>
            <a:r>
              <a:rPr lang="en-US" sz="2400" dirty="0">
                <a:solidFill>
                  <a:schemeClr val="accent2">
                    <a:lumMod val="50000"/>
                  </a:schemeClr>
                </a:solidFill>
              </a:rPr>
              <a:t>Purchase: </a:t>
            </a:r>
          </a:p>
          <a:p>
            <a:pPr algn="ctr"/>
            <a:endParaRPr lang="en-US" dirty="0">
              <a:solidFill>
                <a:schemeClr val="accent2">
                  <a:lumMod val="50000"/>
                </a:schemeClr>
              </a:solidFill>
            </a:endParaRPr>
          </a:p>
          <a:p>
            <a:pPr algn="ctr"/>
            <a:r>
              <a:rPr lang="en-US" dirty="0">
                <a:solidFill>
                  <a:schemeClr val="accent2">
                    <a:lumMod val="50000"/>
                  </a:schemeClr>
                </a:solidFill>
              </a:rPr>
              <a:t>The customer finds that they are looking for, they make an initial purchase and the word spreads to the community. </a:t>
            </a:r>
          </a:p>
        </p:txBody>
      </p:sp>
      <p:sp>
        <p:nvSpPr>
          <p:cNvPr id="19" name="TextBox 18">
            <a:extLst>
              <a:ext uri="{FF2B5EF4-FFF2-40B4-BE49-F238E27FC236}">
                <a16:creationId xmlns:a16="http://schemas.microsoft.com/office/drawing/2014/main" id="{99618B68-40C5-C1E6-E92B-F0271786BE5B}"/>
              </a:ext>
            </a:extLst>
          </p:cNvPr>
          <p:cNvSpPr txBox="1"/>
          <p:nvPr/>
        </p:nvSpPr>
        <p:spPr>
          <a:xfrm>
            <a:off x="7990370" y="4240705"/>
            <a:ext cx="2491562" cy="2677656"/>
          </a:xfrm>
          <a:prstGeom prst="rect">
            <a:avLst/>
          </a:prstGeom>
          <a:noFill/>
        </p:spPr>
        <p:txBody>
          <a:bodyPr wrap="square" rtlCol="0">
            <a:spAutoFit/>
          </a:bodyPr>
          <a:lstStyle/>
          <a:p>
            <a:pPr algn="ctr"/>
            <a:r>
              <a:rPr lang="en-US" sz="2400" dirty="0">
                <a:solidFill>
                  <a:schemeClr val="accent2">
                    <a:lumMod val="50000"/>
                  </a:schemeClr>
                </a:solidFill>
              </a:rPr>
              <a:t>Support: </a:t>
            </a:r>
          </a:p>
          <a:p>
            <a:pPr algn="ctr"/>
            <a:endParaRPr lang="en-US" dirty="0">
              <a:solidFill>
                <a:schemeClr val="accent2">
                  <a:lumMod val="50000"/>
                </a:schemeClr>
              </a:solidFill>
            </a:endParaRPr>
          </a:p>
          <a:p>
            <a:pPr algn="ctr"/>
            <a:r>
              <a:rPr lang="en-US" dirty="0">
                <a:solidFill>
                  <a:schemeClr val="accent2">
                    <a:lumMod val="50000"/>
                  </a:schemeClr>
                </a:solidFill>
              </a:rPr>
              <a:t>As customers continue to have soccer-related needs, both old and new customers rely on Top Bins and spread the word about the new soccer shop in town </a:t>
            </a:r>
          </a:p>
        </p:txBody>
      </p:sp>
      <p:sp>
        <p:nvSpPr>
          <p:cNvPr id="38" name="Arrow: Right 37">
            <a:extLst>
              <a:ext uri="{FF2B5EF4-FFF2-40B4-BE49-F238E27FC236}">
                <a16:creationId xmlns:a16="http://schemas.microsoft.com/office/drawing/2014/main" id="{6C08E661-A0A5-70FC-883F-56D1FF8ECF15}"/>
              </a:ext>
            </a:extLst>
          </p:cNvPr>
          <p:cNvSpPr/>
          <p:nvPr/>
        </p:nvSpPr>
        <p:spPr>
          <a:xfrm rot="20206540">
            <a:off x="3702881" y="2676641"/>
            <a:ext cx="978408" cy="484632"/>
          </a:xfrm>
          <a:prstGeom prst="rightArrow">
            <a:avLst>
              <a:gd name="adj1" fmla="val 45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Arrow: Right 39">
            <a:extLst>
              <a:ext uri="{FF2B5EF4-FFF2-40B4-BE49-F238E27FC236}">
                <a16:creationId xmlns:a16="http://schemas.microsoft.com/office/drawing/2014/main" id="{80AC6286-5E20-B906-5BF1-7CEF62E69E2C}"/>
              </a:ext>
            </a:extLst>
          </p:cNvPr>
          <p:cNvSpPr/>
          <p:nvPr/>
        </p:nvSpPr>
        <p:spPr>
          <a:xfrm rot="1865118">
            <a:off x="7203605" y="2643661"/>
            <a:ext cx="85725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Arrow: Down 40">
            <a:extLst>
              <a:ext uri="{FF2B5EF4-FFF2-40B4-BE49-F238E27FC236}">
                <a16:creationId xmlns:a16="http://schemas.microsoft.com/office/drawing/2014/main" id="{01FC5CBA-BBA3-E606-91C4-E1DC0B7C5130}"/>
              </a:ext>
            </a:extLst>
          </p:cNvPr>
          <p:cNvSpPr/>
          <p:nvPr/>
        </p:nvSpPr>
        <p:spPr>
          <a:xfrm rot="4293706">
            <a:off x="5556636" y="2874134"/>
            <a:ext cx="502797" cy="34595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Arrow: Right 41">
            <a:extLst>
              <a:ext uri="{FF2B5EF4-FFF2-40B4-BE49-F238E27FC236}">
                <a16:creationId xmlns:a16="http://schemas.microsoft.com/office/drawing/2014/main" id="{4106DB89-8F2E-F948-E170-735E342088F5}"/>
              </a:ext>
            </a:extLst>
          </p:cNvPr>
          <p:cNvSpPr/>
          <p:nvPr/>
        </p:nvSpPr>
        <p:spPr>
          <a:xfrm>
            <a:off x="4372310" y="5819594"/>
            <a:ext cx="2967145"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94D0F9F1-C4CF-84E3-47FA-5E64BA09FF35}"/>
              </a:ext>
            </a:extLst>
          </p:cNvPr>
          <p:cNvSpPr>
            <a:spLocks noGrp="1"/>
          </p:cNvSpPr>
          <p:nvPr>
            <p:ph type="sldNum" sz="quarter" idx="12"/>
          </p:nvPr>
        </p:nvSpPr>
        <p:spPr/>
        <p:txBody>
          <a:bodyPr/>
          <a:lstStyle/>
          <a:p>
            <a:fld id="{69E57DC2-970A-4B3E-BB1C-7A09969E49DF}" type="slidenum">
              <a:rPr lang="en-US" smtClean="0"/>
              <a:t>12</a:t>
            </a:fld>
            <a:endParaRPr lang="en-US" dirty="0"/>
          </a:p>
        </p:txBody>
      </p:sp>
    </p:spTree>
    <p:extLst>
      <p:ext uri="{BB962C8B-B14F-4D97-AF65-F5344CB8AC3E}">
        <p14:creationId xmlns:p14="http://schemas.microsoft.com/office/powerpoint/2010/main" val="711464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51EA1A9-C510-E68B-43F1-2A95709B3246}"/>
              </a:ext>
            </a:extLst>
          </p:cNvPr>
          <p:cNvSpPr>
            <a:spLocks noGrp="1"/>
          </p:cNvSpPr>
          <p:nvPr>
            <p:ph type="title"/>
          </p:nvPr>
        </p:nvSpPr>
        <p:spPr/>
        <p:txBody>
          <a:bodyPr/>
          <a:lstStyle/>
          <a:p>
            <a:r>
              <a:rPr lang="en-US" dirty="0"/>
              <a:t>User Personas</a:t>
            </a:r>
          </a:p>
        </p:txBody>
      </p:sp>
      <p:sp>
        <p:nvSpPr>
          <p:cNvPr id="8" name="Text Placeholder 7">
            <a:extLst>
              <a:ext uri="{FF2B5EF4-FFF2-40B4-BE49-F238E27FC236}">
                <a16:creationId xmlns:a16="http://schemas.microsoft.com/office/drawing/2014/main" id="{09F16088-1714-F06E-C91B-F3EED610182C}"/>
              </a:ext>
            </a:extLst>
          </p:cNvPr>
          <p:cNvSpPr>
            <a:spLocks noGrp="1"/>
          </p:cNvSpPr>
          <p:nvPr>
            <p:ph type="body" idx="1"/>
          </p:nvPr>
        </p:nvSpPr>
        <p:spPr/>
        <p:txBody>
          <a:bodyPr/>
          <a:lstStyle/>
          <a:p>
            <a:r>
              <a:rPr lang="en-US" dirty="0"/>
              <a:t>Chapter 2</a:t>
            </a:r>
          </a:p>
        </p:txBody>
      </p:sp>
      <p:sp>
        <p:nvSpPr>
          <p:cNvPr id="3" name="Slide Number Placeholder 2">
            <a:extLst>
              <a:ext uri="{FF2B5EF4-FFF2-40B4-BE49-F238E27FC236}">
                <a16:creationId xmlns:a16="http://schemas.microsoft.com/office/drawing/2014/main" id="{02841AAA-0653-2EEA-B507-C00BF33F1099}"/>
              </a:ext>
            </a:extLst>
          </p:cNvPr>
          <p:cNvSpPr>
            <a:spLocks noGrp="1"/>
          </p:cNvSpPr>
          <p:nvPr>
            <p:ph type="sldNum" sz="quarter" idx="12"/>
          </p:nvPr>
        </p:nvSpPr>
        <p:spPr/>
        <p:txBody>
          <a:bodyPr/>
          <a:lstStyle/>
          <a:p>
            <a:fld id="{69E57DC2-970A-4B3E-BB1C-7A09969E49DF}" type="slidenum">
              <a:rPr lang="en-US" smtClean="0"/>
              <a:pPr/>
              <a:t>13</a:t>
            </a:fld>
            <a:endParaRPr lang="en-US" dirty="0"/>
          </a:p>
        </p:txBody>
      </p:sp>
    </p:spTree>
    <p:extLst>
      <p:ext uri="{BB962C8B-B14F-4D97-AF65-F5344CB8AC3E}">
        <p14:creationId xmlns:p14="http://schemas.microsoft.com/office/powerpoint/2010/main" val="3873630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7CCF920-63F0-34E9-D9C3-0A59E1A9DE1D}"/>
              </a:ext>
            </a:extLst>
          </p:cNvPr>
          <p:cNvSpPr>
            <a:spLocks noGrp="1"/>
          </p:cNvSpPr>
          <p:nvPr>
            <p:ph type="title"/>
          </p:nvPr>
        </p:nvSpPr>
        <p:spPr>
          <a:xfrm>
            <a:off x="876844" y="216874"/>
            <a:ext cx="9601200" cy="766354"/>
          </a:xfrm>
        </p:spPr>
        <p:txBody>
          <a:bodyPr/>
          <a:lstStyle/>
          <a:p>
            <a:r>
              <a:rPr lang="en-US" dirty="0"/>
              <a:t>Timothy Watson</a:t>
            </a:r>
          </a:p>
        </p:txBody>
      </p:sp>
      <p:sp>
        <p:nvSpPr>
          <p:cNvPr id="13" name="TextBox 12">
            <a:extLst>
              <a:ext uri="{FF2B5EF4-FFF2-40B4-BE49-F238E27FC236}">
                <a16:creationId xmlns:a16="http://schemas.microsoft.com/office/drawing/2014/main" id="{F2C3BE16-7266-5B54-BF00-483EAE125108}"/>
              </a:ext>
            </a:extLst>
          </p:cNvPr>
          <p:cNvSpPr txBox="1"/>
          <p:nvPr/>
        </p:nvSpPr>
        <p:spPr>
          <a:xfrm>
            <a:off x="9174214" y="903737"/>
            <a:ext cx="2751907" cy="286232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2"/>
                </a:solidFill>
              </a:rPr>
              <a:t>Accessible shop to buy equipment</a:t>
            </a:r>
          </a:p>
          <a:p>
            <a:pPr marL="285750" indent="-285750">
              <a:buFont typeface="Arial" panose="020B0604020202020204" pitchFamily="34" charset="0"/>
              <a:buChar char="•"/>
            </a:pPr>
            <a:r>
              <a:rPr lang="en-US" dirty="0">
                <a:solidFill>
                  <a:schemeClr val="tx2"/>
                </a:solidFill>
              </a:rPr>
              <a:t>Reasonably priced gear</a:t>
            </a:r>
          </a:p>
          <a:p>
            <a:pPr marL="285750" indent="-285750">
              <a:buFont typeface="Arial" panose="020B0604020202020204" pitchFamily="34" charset="0"/>
              <a:buChar char="•"/>
            </a:pPr>
            <a:r>
              <a:rPr lang="en-US" dirty="0">
                <a:solidFill>
                  <a:schemeClr val="tx2"/>
                </a:solidFill>
              </a:rPr>
              <a:t>Helpful customer service</a:t>
            </a:r>
          </a:p>
          <a:p>
            <a:pPr marL="285750" indent="-285750">
              <a:buFont typeface="Arial" panose="020B0604020202020204" pitchFamily="34" charset="0"/>
              <a:buChar char="•"/>
            </a:pPr>
            <a:r>
              <a:rPr lang="en-US" dirty="0">
                <a:solidFill>
                  <a:schemeClr val="tx2"/>
                </a:solidFill>
              </a:rPr>
              <a:t>Extensive collection of soccer gear</a:t>
            </a:r>
          </a:p>
          <a:p>
            <a:pPr marL="285750" indent="-285750">
              <a:buFont typeface="Arial" panose="020B0604020202020204" pitchFamily="34" charset="0"/>
              <a:buChar char="•"/>
            </a:pPr>
            <a:r>
              <a:rPr lang="en-US" dirty="0">
                <a:solidFill>
                  <a:schemeClr val="tx2"/>
                </a:solidFill>
              </a:rPr>
              <a:t>Helpful recommendation system</a:t>
            </a:r>
          </a:p>
        </p:txBody>
      </p:sp>
      <p:pic>
        <p:nvPicPr>
          <p:cNvPr id="1034" name="Picture 10" descr="Middle Aged Man Images – Browse 709,103 Stock Photos, Vectors, and Video |  Adobe Stock">
            <a:extLst>
              <a:ext uri="{FF2B5EF4-FFF2-40B4-BE49-F238E27FC236}">
                <a16:creationId xmlns:a16="http://schemas.microsoft.com/office/drawing/2014/main" id="{4143C5E8-22E6-12F4-9E09-6D3FD72DDB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5498" y="983228"/>
            <a:ext cx="2808516" cy="1872344"/>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D090DD2-EAB0-65F4-AD6A-0E54C0A51E33}"/>
              </a:ext>
            </a:extLst>
          </p:cNvPr>
          <p:cNvSpPr txBox="1"/>
          <p:nvPr/>
        </p:nvSpPr>
        <p:spPr>
          <a:xfrm>
            <a:off x="1002983" y="3388991"/>
            <a:ext cx="3551599" cy="3139321"/>
          </a:xfrm>
          <a:prstGeom prst="rect">
            <a:avLst/>
          </a:prstGeom>
          <a:noFill/>
        </p:spPr>
        <p:txBody>
          <a:bodyPr wrap="square" rtlCol="0">
            <a:spAutoFit/>
          </a:bodyPr>
          <a:lstStyle/>
          <a:p>
            <a:r>
              <a:rPr lang="en-US" dirty="0">
                <a:solidFill>
                  <a:schemeClr val="tx2"/>
                </a:solidFill>
              </a:rPr>
              <a:t>Timothy Watson is a 34 year old electrician that lives in the Franklin area. He is a single father and is passionate about making sports a part of his son’s life. He likes watching sports on TV but wants to take his son to watch him play in person. He recently joined a co-ed soccer team and wants to get some soccer gear that will last him for the season.</a:t>
            </a:r>
          </a:p>
        </p:txBody>
      </p:sp>
      <p:sp>
        <p:nvSpPr>
          <p:cNvPr id="20" name="TextBox 19">
            <a:extLst>
              <a:ext uri="{FF2B5EF4-FFF2-40B4-BE49-F238E27FC236}">
                <a16:creationId xmlns:a16="http://schemas.microsoft.com/office/drawing/2014/main" id="{AA6C6601-7207-03DF-703F-1C50EFA60A4A}"/>
              </a:ext>
            </a:extLst>
          </p:cNvPr>
          <p:cNvSpPr txBox="1"/>
          <p:nvPr/>
        </p:nvSpPr>
        <p:spPr>
          <a:xfrm>
            <a:off x="5488920" y="739277"/>
            <a:ext cx="2910295" cy="2585323"/>
          </a:xfrm>
          <a:prstGeom prst="rect">
            <a:avLst/>
          </a:prstGeom>
          <a:noFill/>
        </p:spPr>
        <p:txBody>
          <a:bodyPr wrap="square" rtlCol="0">
            <a:spAutoFit/>
          </a:bodyPr>
          <a:lstStyle/>
          <a:p>
            <a:r>
              <a:rPr lang="en-US" dirty="0">
                <a:solidFill>
                  <a:schemeClr val="tx2"/>
                </a:solidFill>
              </a:rPr>
              <a:t>After researching into some soccer cleats and brands that would suit him, he decides to search local sports stores and soccer shops with desired cleat selection. He hopes to find some cleats and shin guards that fit him.</a:t>
            </a:r>
          </a:p>
        </p:txBody>
      </p:sp>
      <p:sp>
        <p:nvSpPr>
          <p:cNvPr id="21" name="TextBox 20">
            <a:extLst>
              <a:ext uri="{FF2B5EF4-FFF2-40B4-BE49-F238E27FC236}">
                <a16:creationId xmlns:a16="http://schemas.microsoft.com/office/drawing/2014/main" id="{C23A3F45-23A5-19B8-DFE6-2A79C3EF1C20}"/>
              </a:ext>
            </a:extLst>
          </p:cNvPr>
          <p:cNvSpPr txBox="1"/>
          <p:nvPr/>
        </p:nvSpPr>
        <p:spPr>
          <a:xfrm>
            <a:off x="5677444" y="4219988"/>
            <a:ext cx="6200503" cy="2585323"/>
          </a:xfrm>
          <a:prstGeom prst="rect">
            <a:avLst/>
          </a:prstGeom>
          <a:noFill/>
        </p:spPr>
        <p:txBody>
          <a:bodyPr wrap="square" rtlCol="0">
            <a:spAutoFit/>
          </a:bodyPr>
          <a:lstStyle/>
          <a:p>
            <a:r>
              <a:rPr lang="en-US" dirty="0">
                <a:solidFill>
                  <a:schemeClr val="tx2"/>
                </a:solidFill>
              </a:rPr>
              <a:t>Timothy finds the Top Bins Soccer Shop Website and decides to browse their cleat selection. He finds their cleat section easily and navigates through until he finds the cleats he wants. He can look at the specifications of each product and likes how he can see exactly what he’s buying. After he finds some cleats he likes, he finds shin-guards, the next thing he needed in his suggestions. He adds them to his cart and finds that he can order all of his equipment online after making an account. He proceeds to make an account and buy his gear.</a:t>
            </a:r>
          </a:p>
        </p:txBody>
      </p:sp>
      <p:sp>
        <p:nvSpPr>
          <p:cNvPr id="2" name="TextBox 1">
            <a:extLst>
              <a:ext uri="{FF2B5EF4-FFF2-40B4-BE49-F238E27FC236}">
                <a16:creationId xmlns:a16="http://schemas.microsoft.com/office/drawing/2014/main" id="{AE29D143-2BC5-6299-380C-C216DF88F3F4}"/>
              </a:ext>
            </a:extLst>
          </p:cNvPr>
          <p:cNvSpPr txBox="1"/>
          <p:nvPr/>
        </p:nvSpPr>
        <p:spPr>
          <a:xfrm>
            <a:off x="9587599" y="216874"/>
            <a:ext cx="1699802" cy="584775"/>
          </a:xfrm>
          <a:prstGeom prst="rect">
            <a:avLst/>
          </a:prstGeom>
          <a:noFill/>
        </p:spPr>
        <p:txBody>
          <a:bodyPr wrap="square" rtlCol="0">
            <a:spAutoFit/>
          </a:bodyPr>
          <a:lstStyle/>
          <a:p>
            <a:pPr algn="ctr"/>
            <a:r>
              <a:rPr lang="en-US" sz="3200" u="sng" dirty="0">
                <a:solidFill>
                  <a:schemeClr val="tx2"/>
                </a:solidFill>
              </a:rPr>
              <a:t>Needs</a:t>
            </a:r>
          </a:p>
        </p:txBody>
      </p:sp>
      <p:sp>
        <p:nvSpPr>
          <p:cNvPr id="4" name="TextBox 3">
            <a:extLst>
              <a:ext uri="{FF2B5EF4-FFF2-40B4-BE49-F238E27FC236}">
                <a16:creationId xmlns:a16="http://schemas.microsoft.com/office/drawing/2014/main" id="{1301E0AF-58A0-A9BB-317C-D07221786D02}"/>
              </a:ext>
            </a:extLst>
          </p:cNvPr>
          <p:cNvSpPr txBox="1"/>
          <p:nvPr/>
        </p:nvSpPr>
        <p:spPr>
          <a:xfrm>
            <a:off x="5488920" y="185688"/>
            <a:ext cx="1699802" cy="584775"/>
          </a:xfrm>
          <a:prstGeom prst="rect">
            <a:avLst/>
          </a:prstGeom>
          <a:noFill/>
        </p:spPr>
        <p:txBody>
          <a:bodyPr wrap="square" rtlCol="0">
            <a:spAutoFit/>
          </a:bodyPr>
          <a:lstStyle/>
          <a:p>
            <a:r>
              <a:rPr lang="en-US" sz="3200" u="sng" dirty="0">
                <a:solidFill>
                  <a:schemeClr val="tx2"/>
                </a:solidFill>
              </a:rPr>
              <a:t>Scenario</a:t>
            </a:r>
          </a:p>
        </p:txBody>
      </p:sp>
      <p:sp>
        <p:nvSpPr>
          <p:cNvPr id="5" name="TextBox 4">
            <a:extLst>
              <a:ext uri="{FF2B5EF4-FFF2-40B4-BE49-F238E27FC236}">
                <a16:creationId xmlns:a16="http://schemas.microsoft.com/office/drawing/2014/main" id="{18B08DAF-1F6C-7972-E64A-6C7D3E9E4DA3}"/>
              </a:ext>
            </a:extLst>
          </p:cNvPr>
          <p:cNvSpPr txBox="1"/>
          <p:nvPr/>
        </p:nvSpPr>
        <p:spPr>
          <a:xfrm>
            <a:off x="1002984" y="2874756"/>
            <a:ext cx="2384243" cy="584775"/>
          </a:xfrm>
          <a:prstGeom prst="rect">
            <a:avLst/>
          </a:prstGeom>
          <a:noFill/>
        </p:spPr>
        <p:txBody>
          <a:bodyPr wrap="square" rtlCol="0">
            <a:spAutoFit/>
          </a:bodyPr>
          <a:lstStyle/>
          <a:p>
            <a:r>
              <a:rPr lang="en-US" sz="3200" u="sng" dirty="0">
                <a:solidFill>
                  <a:schemeClr val="tx2"/>
                </a:solidFill>
              </a:rPr>
              <a:t>Narrative</a:t>
            </a:r>
          </a:p>
        </p:txBody>
      </p:sp>
      <p:sp>
        <p:nvSpPr>
          <p:cNvPr id="6" name="TextBox 5">
            <a:extLst>
              <a:ext uri="{FF2B5EF4-FFF2-40B4-BE49-F238E27FC236}">
                <a16:creationId xmlns:a16="http://schemas.microsoft.com/office/drawing/2014/main" id="{0033B279-3A1C-D12E-41C3-7B42F2594E86}"/>
              </a:ext>
            </a:extLst>
          </p:cNvPr>
          <p:cNvSpPr txBox="1"/>
          <p:nvPr/>
        </p:nvSpPr>
        <p:spPr>
          <a:xfrm>
            <a:off x="5754735" y="3668108"/>
            <a:ext cx="1699802" cy="584775"/>
          </a:xfrm>
          <a:prstGeom prst="rect">
            <a:avLst/>
          </a:prstGeom>
          <a:noFill/>
        </p:spPr>
        <p:txBody>
          <a:bodyPr wrap="square" rtlCol="0">
            <a:spAutoFit/>
          </a:bodyPr>
          <a:lstStyle/>
          <a:p>
            <a:r>
              <a:rPr lang="en-US" sz="3200" u="sng" dirty="0">
                <a:solidFill>
                  <a:schemeClr val="tx2"/>
                </a:solidFill>
              </a:rPr>
              <a:t>Result</a:t>
            </a:r>
          </a:p>
        </p:txBody>
      </p:sp>
      <p:sp>
        <p:nvSpPr>
          <p:cNvPr id="8" name="Slide Number Placeholder 7">
            <a:extLst>
              <a:ext uri="{FF2B5EF4-FFF2-40B4-BE49-F238E27FC236}">
                <a16:creationId xmlns:a16="http://schemas.microsoft.com/office/drawing/2014/main" id="{FCF5C756-4B9F-0EE5-2572-24B4109AFE0C}"/>
              </a:ext>
            </a:extLst>
          </p:cNvPr>
          <p:cNvSpPr>
            <a:spLocks noGrp="1"/>
          </p:cNvSpPr>
          <p:nvPr>
            <p:ph type="sldNum" sz="quarter" idx="12"/>
          </p:nvPr>
        </p:nvSpPr>
        <p:spPr>
          <a:xfrm>
            <a:off x="10447841" y="6400697"/>
            <a:ext cx="1596292" cy="404614"/>
          </a:xfrm>
        </p:spPr>
        <p:txBody>
          <a:bodyPr/>
          <a:lstStyle/>
          <a:p>
            <a:fld id="{69E57DC2-970A-4B3E-BB1C-7A09969E49DF}" type="slidenum">
              <a:rPr lang="en-US" smtClean="0"/>
              <a:t>14</a:t>
            </a:fld>
            <a:endParaRPr lang="en-US" dirty="0"/>
          </a:p>
        </p:txBody>
      </p:sp>
    </p:spTree>
    <p:extLst>
      <p:ext uri="{BB962C8B-B14F-4D97-AF65-F5344CB8AC3E}">
        <p14:creationId xmlns:p14="http://schemas.microsoft.com/office/powerpoint/2010/main" val="1942209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BA267-EE36-9250-7AE3-2A1178BD66BE}"/>
              </a:ext>
            </a:extLst>
          </p:cNvPr>
          <p:cNvSpPr>
            <a:spLocks noGrp="1"/>
          </p:cNvSpPr>
          <p:nvPr>
            <p:ph type="title"/>
          </p:nvPr>
        </p:nvSpPr>
        <p:spPr>
          <a:xfrm>
            <a:off x="1371600" y="685800"/>
            <a:ext cx="9601200" cy="1029789"/>
          </a:xfrm>
        </p:spPr>
        <p:txBody>
          <a:bodyPr>
            <a:normAutofit/>
          </a:bodyPr>
          <a:lstStyle/>
          <a:p>
            <a:r>
              <a:rPr lang="en-US" sz="6000" dirty="0"/>
              <a:t>User Stories Table</a:t>
            </a:r>
          </a:p>
        </p:txBody>
      </p:sp>
      <p:graphicFrame>
        <p:nvGraphicFramePr>
          <p:cNvPr id="6" name="Table 6">
            <a:extLst>
              <a:ext uri="{FF2B5EF4-FFF2-40B4-BE49-F238E27FC236}">
                <a16:creationId xmlns:a16="http://schemas.microsoft.com/office/drawing/2014/main" id="{31417295-6E57-6867-8597-9279C7EDBA24}"/>
              </a:ext>
            </a:extLst>
          </p:cNvPr>
          <p:cNvGraphicFramePr>
            <a:graphicFrameLocks noGrp="1"/>
          </p:cNvGraphicFramePr>
          <p:nvPr>
            <p:extLst>
              <p:ext uri="{D42A27DB-BD31-4B8C-83A1-F6EECF244321}">
                <p14:modId xmlns:p14="http://schemas.microsoft.com/office/powerpoint/2010/main" val="1026267105"/>
              </p:ext>
            </p:extLst>
          </p:nvPr>
        </p:nvGraphicFramePr>
        <p:xfrm>
          <a:off x="2275840" y="2217539"/>
          <a:ext cx="8128000" cy="3186225"/>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130742719"/>
                    </a:ext>
                  </a:extLst>
                </a:gridCol>
                <a:gridCol w="4064000">
                  <a:extLst>
                    <a:ext uri="{9D8B030D-6E8A-4147-A177-3AD203B41FA5}">
                      <a16:colId xmlns:a16="http://schemas.microsoft.com/office/drawing/2014/main" val="660269291"/>
                    </a:ext>
                  </a:extLst>
                </a:gridCol>
              </a:tblGrid>
              <a:tr h="625905">
                <a:tc>
                  <a:txBody>
                    <a:bodyPr/>
                    <a:lstStyle/>
                    <a:p>
                      <a:pPr algn="ctr"/>
                      <a:r>
                        <a:rPr lang="en-US" dirty="0"/>
                        <a:t>User</a:t>
                      </a:r>
                    </a:p>
                  </a:txBody>
                  <a:tcPr/>
                </a:tc>
                <a:tc>
                  <a:txBody>
                    <a:bodyPr/>
                    <a:lstStyle/>
                    <a:p>
                      <a:pPr algn="ctr"/>
                      <a:r>
                        <a:rPr lang="en-US" dirty="0"/>
                        <a:t>User Story</a:t>
                      </a:r>
                    </a:p>
                  </a:txBody>
                  <a:tcPr/>
                </a:tc>
                <a:extLst>
                  <a:ext uri="{0D108BD9-81ED-4DB2-BD59-A6C34878D82A}">
                    <a16:rowId xmlns:a16="http://schemas.microsoft.com/office/drawing/2014/main" val="778960926"/>
                  </a:ext>
                </a:extLst>
              </a:tr>
              <a:tr h="625905">
                <a:tc>
                  <a:txBody>
                    <a:bodyPr/>
                    <a:lstStyle/>
                    <a:p>
                      <a:pPr algn="ctr"/>
                      <a:r>
                        <a:rPr lang="en-US" dirty="0">
                          <a:solidFill>
                            <a:schemeClr val="tx2"/>
                          </a:solidFill>
                        </a:rPr>
                        <a:t>Persona 1: Timothy Watson</a:t>
                      </a:r>
                    </a:p>
                  </a:txBody>
                  <a:tcPr/>
                </a:tc>
                <a:tc>
                  <a:txBody>
                    <a:bodyPr/>
                    <a:lstStyle/>
                    <a:p>
                      <a:r>
                        <a:rPr lang="en-US" dirty="0">
                          <a:solidFill>
                            <a:schemeClr val="tx2"/>
                          </a:solidFill>
                        </a:rPr>
                        <a:t>As a user I need an accessible soccer shop to buy soccer equipment</a:t>
                      </a:r>
                    </a:p>
                  </a:txBody>
                  <a:tcPr/>
                </a:tc>
                <a:extLst>
                  <a:ext uri="{0D108BD9-81ED-4DB2-BD59-A6C34878D82A}">
                    <a16:rowId xmlns:a16="http://schemas.microsoft.com/office/drawing/2014/main" val="3347877433"/>
                  </a:ext>
                </a:extLst>
              </a:tr>
              <a:tr h="62590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Persona 1: Timothy Watson</a:t>
                      </a:r>
                    </a:p>
                    <a:p>
                      <a:pPr algn="ctr"/>
                      <a:endParaRPr lang="en-US" dirty="0">
                        <a:solidFill>
                          <a:schemeClr val="tx2"/>
                        </a:solidFill>
                      </a:endParaRPr>
                    </a:p>
                  </a:txBody>
                  <a:tcPr/>
                </a:tc>
                <a:tc>
                  <a:txBody>
                    <a:bodyPr/>
                    <a:lstStyle/>
                    <a:p>
                      <a:r>
                        <a:rPr lang="en-US" dirty="0">
                          <a:solidFill>
                            <a:schemeClr val="tx2"/>
                          </a:solidFill>
                        </a:rPr>
                        <a:t>As a user I need a place to find reasonably priced soccer gear online</a:t>
                      </a:r>
                    </a:p>
                  </a:txBody>
                  <a:tcPr/>
                </a:tc>
                <a:extLst>
                  <a:ext uri="{0D108BD9-81ED-4DB2-BD59-A6C34878D82A}">
                    <a16:rowId xmlns:a16="http://schemas.microsoft.com/office/drawing/2014/main" val="4231536094"/>
                  </a:ext>
                </a:extLst>
              </a:tr>
              <a:tr h="62590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Persona 1: Timothy Watson</a:t>
                      </a:r>
                    </a:p>
                    <a:p>
                      <a:pPr algn="ctr"/>
                      <a:endParaRPr lang="en-US" b="1" dirty="0">
                        <a:solidFill>
                          <a:schemeClr val="tx2"/>
                        </a:solidFill>
                      </a:endParaRPr>
                    </a:p>
                  </a:txBody>
                  <a:tcPr/>
                </a:tc>
                <a:tc>
                  <a:txBody>
                    <a:bodyPr/>
                    <a:lstStyle/>
                    <a:p>
                      <a:r>
                        <a:rPr lang="en-US" dirty="0">
                          <a:solidFill>
                            <a:schemeClr val="tx2"/>
                          </a:solidFill>
                        </a:rPr>
                        <a:t>As a user I need a place with an extensive amount of soccer gear</a:t>
                      </a:r>
                    </a:p>
                  </a:txBody>
                  <a:tcPr/>
                </a:tc>
                <a:extLst>
                  <a:ext uri="{0D108BD9-81ED-4DB2-BD59-A6C34878D82A}">
                    <a16:rowId xmlns:a16="http://schemas.microsoft.com/office/drawing/2014/main" val="383118291"/>
                  </a:ext>
                </a:extLst>
              </a:tr>
              <a:tr h="62590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Persona 1: Timothy Watson</a:t>
                      </a:r>
                    </a:p>
                    <a:p>
                      <a:pPr algn="ctr"/>
                      <a:endParaRPr lang="en-US" dirty="0">
                        <a:solidFill>
                          <a:schemeClr val="tx2"/>
                        </a:solidFill>
                      </a:endParaRPr>
                    </a:p>
                  </a:txBody>
                  <a:tcPr/>
                </a:tc>
                <a:tc>
                  <a:txBody>
                    <a:bodyPr/>
                    <a:lstStyle/>
                    <a:p>
                      <a:r>
                        <a:rPr lang="en-US" dirty="0">
                          <a:solidFill>
                            <a:schemeClr val="tx2"/>
                          </a:solidFill>
                        </a:rPr>
                        <a:t>I need helpful customer service and recommendations</a:t>
                      </a:r>
                    </a:p>
                  </a:txBody>
                  <a:tcPr/>
                </a:tc>
                <a:extLst>
                  <a:ext uri="{0D108BD9-81ED-4DB2-BD59-A6C34878D82A}">
                    <a16:rowId xmlns:a16="http://schemas.microsoft.com/office/drawing/2014/main" val="3372537347"/>
                  </a:ext>
                </a:extLst>
              </a:tr>
            </a:tbl>
          </a:graphicData>
        </a:graphic>
      </p:graphicFrame>
      <p:sp>
        <p:nvSpPr>
          <p:cNvPr id="4" name="Slide Number Placeholder 3">
            <a:extLst>
              <a:ext uri="{FF2B5EF4-FFF2-40B4-BE49-F238E27FC236}">
                <a16:creationId xmlns:a16="http://schemas.microsoft.com/office/drawing/2014/main" id="{AE549106-4E8D-D69D-3F68-C33A489FDE77}"/>
              </a:ext>
            </a:extLst>
          </p:cNvPr>
          <p:cNvSpPr>
            <a:spLocks noGrp="1"/>
          </p:cNvSpPr>
          <p:nvPr>
            <p:ph type="sldNum" sz="quarter" idx="12"/>
          </p:nvPr>
        </p:nvSpPr>
        <p:spPr/>
        <p:txBody>
          <a:bodyPr/>
          <a:lstStyle/>
          <a:p>
            <a:fld id="{69E57DC2-970A-4B3E-BB1C-7A09969E49DF}" type="slidenum">
              <a:rPr lang="en-US" smtClean="0"/>
              <a:t>15</a:t>
            </a:fld>
            <a:endParaRPr lang="en-US" dirty="0"/>
          </a:p>
        </p:txBody>
      </p:sp>
    </p:spTree>
    <p:extLst>
      <p:ext uri="{BB962C8B-B14F-4D97-AF65-F5344CB8AC3E}">
        <p14:creationId xmlns:p14="http://schemas.microsoft.com/office/powerpoint/2010/main" val="295551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C6175-29AC-5215-6FC0-ED9920474E4A}"/>
              </a:ext>
            </a:extLst>
          </p:cNvPr>
          <p:cNvSpPr>
            <a:spLocks noGrp="1"/>
          </p:cNvSpPr>
          <p:nvPr>
            <p:ph type="title"/>
          </p:nvPr>
        </p:nvSpPr>
        <p:spPr>
          <a:xfrm>
            <a:off x="997133" y="139480"/>
            <a:ext cx="4071256" cy="741066"/>
          </a:xfrm>
        </p:spPr>
        <p:txBody>
          <a:bodyPr/>
          <a:lstStyle/>
          <a:p>
            <a:r>
              <a:rPr lang="en-US" dirty="0"/>
              <a:t>Henry Heinrich</a:t>
            </a:r>
          </a:p>
        </p:txBody>
      </p:sp>
      <p:pic>
        <p:nvPicPr>
          <p:cNvPr id="2050" name="Picture 2" descr="Smiling Old Man Having Coffee Stock Image - Image of cheerful, european:  33471677">
            <a:extLst>
              <a:ext uri="{FF2B5EF4-FFF2-40B4-BE49-F238E27FC236}">
                <a16:creationId xmlns:a16="http://schemas.microsoft.com/office/drawing/2014/main" id="{DD006A75-99AD-0AB9-156E-80A12F711F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669" y="874318"/>
            <a:ext cx="2721429" cy="25546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3E3A92E-F97A-15BC-2563-B1C5163D14DA}"/>
              </a:ext>
            </a:extLst>
          </p:cNvPr>
          <p:cNvSpPr txBox="1"/>
          <p:nvPr/>
        </p:nvSpPr>
        <p:spPr>
          <a:xfrm>
            <a:off x="1097279" y="4133197"/>
            <a:ext cx="3513909" cy="2585323"/>
          </a:xfrm>
          <a:prstGeom prst="rect">
            <a:avLst/>
          </a:prstGeom>
          <a:noFill/>
        </p:spPr>
        <p:txBody>
          <a:bodyPr wrap="square" rtlCol="0">
            <a:spAutoFit/>
          </a:bodyPr>
          <a:lstStyle/>
          <a:p>
            <a:r>
              <a:rPr lang="en-US" dirty="0">
                <a:solidFill>
                  <a:schemeClr val="tx2"/>
                </a:solidFill>
              </a:rPr>
              <a:t>Henry is an engineer at Volkswagen factory in Nashville, TN. He loves his home country Germany and likes to follow the soccer in his home country. He also plays on his local Sunday league team. He is looking to watch the world cup and hopefully watch Germany win. </a:t>
            </a:r>
          </a:p>
        </p:txBody>
      </p:sp>
      <p:sp>
        <p:nvSpPr>
          <p:cNvPr id="8" name="TextBox 7">
            <a:extLst>
              <a:ext uri="{FF2B5EF4-FFF2-40B4-BE49-F238E27FC236}">
                <a16:creationId xmlns:a16="http://schemas.microsoft.com/office/drawing/2014/main" id="{2894FE5B-4629-040B-914B-BAB1B0904711}"/>
              </a:ext>
            </a:extLst>
          </p:cNvPr>
          <p:cNvSpPr txBox="1"/>
          <p:nvPr/>
        </p:nvSpPr>
        <p:spPr>
          <a:xfrm>
            <a:off x="5283925" y="683938"/>
            <a:ext cx="3480705" cy="2862322"/>
          </a:xfrm>
          <a:prstGeom prst="rect">
            <a:avLst/>
          </a:prstGeom>
          <a:noFill/>
        </p:spPr>
        <p:txBody>
          <a:bodyPr wrap="square" rtlCol="0">
            <a:spAutoFit/>
          </a:bodyPr>
          <a:lstStyle/>
          <a:p>
            <a:r>
              <a:rPr lang="en-US" dirty="0">
                <a:solidFill>
                  <a:schemeClr val="tx2"/>
                </a:solidFill>
              </a:rPr>
              <a:t>Harry wants to get some World Cup gear to help support his home country. While looking online, he finds that many stores are selling World cup gear but is frustrated that many stores do not have Germany gear. After searching for Germany world cup gear online, he finds a local shop called Top Bins.</a:t>
            </a:r>
          </a:p>
        </p:txBody>
      </p:sp>
      <p:sp>
        <p:nvSpPr>
          <p:cNvPr id="9" name="TextBox 8">
            <a:extLst>
              <a:ext uri="{FF2B5EF4-FFF2-40B4-BE49-F238E27FC236}">
                <a16:creationId xmlns:a16="http://schemas.microsoft.com/office/drawing/2014/main" id="{74EDB3BA-CA23-E43C-0647-33EF4450CD4C}"/>
              </a:ext>
            </a:extLst>
          </p:cNvPr>
          <p:cNvSpPr txBox="1"/>
          <p:nvPr/>
        </p:nvSpPr>
        <p:spPr>
          <a:xfrm>
            <a:off x="9126583" y="843677"/>
            <a:ext cx="3222171" cy="230832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2"/>
                </a:solidFill>
              </a:rPr>
              <a:t>Extensive online inventory</a:t>
            </a:r>
          </a:p>
          <a:p>
            <a:pPr marL="285750" indent="-285750">
              <a:buFont typeface="Arial" panose="020B0604020202020204" pitchFamily="34" charset="0"/>
              <a:buChar char="•"/>
            </a:pPr>
            <a:r>
              <a:rPr lang="en-US" dirty="0">
                <a:solidFill>
                  <a:schemeClr val="tx2"/>
                </a:solidFill>
              </a:rPr>
              <a:t>Modernized paraphernalia selection</a:t>
            </a:r>
          </a:p>
          <a:p>
            <a:pPr marL="285750" indent="-285750">
              <a:buFont typeface="Arial" panose="020B0604020202020204" pitchFamily="34" charset="0"/>
              <a:buChar char="•"/>
            </a:pPr>
            <a:r>
              <a:rPr lang="en-US" dirty="0">
                <a:solidFill>
                  <a:schemeClr val="tx2"/>
                </a:solidFill>
              </a:rPr>
              <a:t>Advanced UI for international customers</a:t>
            </a:r>
          </a:p>
          <a:p>
            <a:pPr marL="285750" indent="-285750">
              <a:buFont typeface="Arial" panose="020B0604020202020204" pitchFamily="34" charset="0"/>
              <a:buChar char="•"/>
            </a:pPr>
            <a:r>
              <a:rPr lang="en-US" dirty="0">
                <a:solidFill>
                  <a:schemeClr val="tx2"/>
                </a:solidFill>
              </a:rPr>
              <a:t>Jersey selection page</a:t>
            </a:r>
          </a:p>
          <a:p>
            <a:pPr marL="285750" indent="-285750">
              <a:buFont typeface="Arial" panose="020B0604020202020204" pitchFamily="34" charset="0"/>
              <a:buChar char="•"/>
            </a:pPr>
            <a:r>
              <a:rPr lang="en-US" dirty="0">
                <a:solidFill>
                  <a:schemeClr val="tx2"/>
                </a:solidFill>
              </a:rPr>
              <a:t>Efficient search bar</a:t>
            </a:r>
          </a:p>
          <a:p>
            <a:pPr marL="285750" indent="-285750">
              <a:buFont typeface="Arial" panose="020B0604020202020204" pitchFamily="34" charset="0"/>
              <a:buChar char="•"/>
            </a:pPr>
            <a:endParaRPr lang="en-US" dirty="0">
              <a:solidFill>
                <a:schemeClr val="tx2"/>
              </a:solidFill>
            </a:endParaRPr>
          </a:p>
        </p:txBody>
      </p:sp>
      <p:sp>
        <p:nvSpPr>
          <p:cNvPr id="10" name="TextBox 9">
            <a:extLst>
              <a:ext uri="{FF2B5EF4-FFF2-40B4-BE49-F238E27FC236}">
                <a16:creationId xmlns:a16="http://schemas.microsoft.com/office/drawing/2014/main" id="{AC58DB46-A9D3-B644-E604-F1E7D8296CF0}"/>
              </a:ext>
            </a:extLst>
          </p:cNvPr>
          <p:cNvSpPr txBox="1"/>
          <p:nvPr/>
        </p:nvSpPr>
        <p:spPr>
          <a:xfrm>
            <a:off x="5926182" y="4272677"/>
            <a:ext cx="5921829" cy="2585323"/>
          </a:xfrm>
          <a:prstGeom prst="rect">
            <a:avLst/>
          </a:prstGeom>
          <a:noFill/>
        </p:spPr>
        <p:txBody>
          <a:bodyPr wrap="square" rtlCol="0">
            <a:spAutoFit/>
          </a:bodyPr>
          <a:lstStyle/>
          <a:p>
            <a:r>
              <a:rPr lang="en-US" dirty="0">
                <a:solidFill>
                  <a:schemeClr val="tx2"/>
                </a:solidFill>
              </a:rPr>
              <a:t>Henry finds the Top Bins soccer shop website after searching for local jersey retailers. He is excited to find a World Cup sale going on with many international jerseys. He easily finds the latest Germany jersey and finds that his size and model are in his stock. He creates an account for a discount and puts the jersey in his cart. He notes that Top Bins was one of the only stores to have international jerseys in stock. He then pays online and receives his order a few days later.</a:t>
            </a:r>
          </a:p>
        </p:txBody>
      </p:sp>
      <p:sp>
        <p:nvSpPr>
          <p:cNvPr id="3" name="TextBox 2">
            <a:extLst>
              <a:ext uri="{FF2B5EF4-FFF2-40B4-BE49-F238E27FC236}">
                <a16:creationId xmlns:a16="http://schemas.microsoft.com/office/drawing/2014/main" id="{473F4D1D-2F25-59C2-F75E-3A78C1829DA1}"/>
              </a:ext>
            </a:extLst>
          </p:cNvPr>
          <p:cNvSpPr txBox="1"/>
          <p:nvPr/>
        </p:nvSpPr>
        <p:spPr>
          <a:xfrm>
            <a:off x="5423811" y="161909"/>
            <a:ext cx="1699802" cy="584775"/>
          </a:xfrm>
          <a:prstGeom prst="rect">
            <a:avLst/>
          </a:prstGeom>
          <a:noFill/>
        </p:spPr>
        <p:txBody>
          <a:bodyPr wrap="square" rtlCol="0">
            <a:spAutoFit/>
          </a:bodyPr>
          <a:lstStyle/>
          <a:p>
            <a:r>
              <a:rPr lang="en-US" sz="3200" u="sng" dirty="0">
                <a:solidFill>
                  <a:schemeClr val="tx2"/>
                </a:solidFill>
              </a:rPr>
              <a:t>Scenario</a:t>
            </a:r>
          </a:p>
        </p:txBody>
      </p:sp>
      <p:sp>
        <p:nvSpPr>
          <p:cNvPr id="4" name="TextBox 3">
            <a:extLst>
              <a:ext uri="{FF2B5EF4-FFF2-40B4-BE49-F238E27FC236}">
                <a16:creationId xmlns:a16="http://schemas.microsoft.com/office/drawing/2014/main" id="{C81C5B42-50C0-19BD-C363-151F3FA436CB}"/>
              </a:ext>
            </a:extLst>
          </p:cNvPr>
          <p:cNvSpPr txBox="1"/>
          <p:nvPr/>
        </p:nvSpPr>
        <p:spPr>
          <a:xfrm>
            <a:off x="1097279" y="3608328"/>
            <a:ext cx="1998072" cy="584775"/>
          </a:xfrm>
          <a:prstGeom prst="rect">
            <a:avLst/>
          </a:prstGeom>
          <a:noFill/>
        </p:spPr>
        <p:txBody>
          <a:bodyPr wrap="square" rtlCol="0">
            <a:spAutoFit/>
          </a:bodyPr>
          <a:lstStyle/>
          <a:p>
            <a:r>
              <a:rPr lang="en-US" sz="3200" u="sng" dirty="0">
                <a:solidFill>
                  <a:schemeClr val="tx2"/>
                </a:solidFill>
              </a:rPr>
              <a:t>Narrative</a:t>
            </a:r>
          </a:p>
        </p:txBody>
      </p:sp>
      <p:sp>
        <p:nvSpPr>
          <p:cNvPr id="6" name="TextBox 5">
            <a:extLst>
              <a:ext uri="{FF2B5EF4-FFF2-40B4-BE49-F238E27FC236}">
                <a16:creationId xmlns:a16="http://schemas.microsoft.com/office/drawing/2014/main" id="{E5A45277-C3E8-6984-41B5-B0F9631CD550}"/>
              </a:ext>
            </a:extLst>
          </p:cNvPr>
          <p:cNvSpPr txBox="1"/>
          <p:nvPr/>
        </p:nvSpPr>
        <p:spPr>
          <a:xfrm>
            <a:off x="5926182" y="3823259"/>
            <a:ext cx="1699802" cy="584775"/>
          </a:xfrm>
          <a:prstGeom prst="rect">
            <a:avLst/>
          </a:prstGeom>
          <a:noFill/>
        </p:spPr>
        <p:txBody>
          <a:bodyPr wrap="square" rtlCol="0">
            <a:spAutoFit/>
          </a:bodyPr>
          <a:lstStyle/>
          <a:p>
            <a:r>
              <a:rPr lang="en-US" sz="3200" u="sng" dirty="0">
                <a:solidFill>
                  <a:schemeClr val="tx2"/>
                </a:solidFill>
              </a:rPr>
              <a:t>Results</a:t>
            </a:r>
          </a:p>
        </p:txBody>
      </p:sp>
      <p:sp>
        <p:nvSpPr>
          <p:cNvPr id="7" name="TextBox 6">
            <a:extLst>
              <a:ext uri="{FF2B5EF4-FFF2-40B4-BE49-F238E27FC236}">
                <a16:creationId xmlns:a16="http://schemas.microsoft.com/office/drawing/2014/main" id="{CFBCE906-A3E9-019A-9BB0-800B94C7D083}"/>
              </a:ext>
            </a:extLst>
          </p:cNvPr>
          <p:cNvSpPr txBox="1"/>
          <p:nvPr/>
        </p:nvSpPr>
        <p:spPr>
          <a:xfrm>
            <a:off x="9708427" y="217625"/>
            <a:ext cx="1699802" cy="584775"/>
          </a:xfrm>
          <a:prstGeom prst="rect">
            <a:avLst/>
          </a:prstGeom>
          <a:noFill/>
        </p:spPr>
        <p:txBody>
          <a:bodyPr wrap="square" rtlCol="0">
            <a:spAutoFit/>
          </a:bodyPr>
          <a:lstStyle/>
          <a:p>
            <a:pPr algn="ctr"/>
            <a:r>
              <a:rPr lang="en-US" sz="3200" u="sng" dirty="0">
                <a:solidFill>
                  <a:schemeClr val="tx2"/>
                </a:solidFill>
              </a:rPr>
              <a:t>Needs</a:t>
            </a:r>
          </a:p>
        </p:txBody>
      </p:sp>
      <p:sp>
        <p:nvSpPr>
          <p:cNvPr id="12" name="Slide Number Placeholder 11">
            <a:extLst>
              <a:ext uri="{FF2B5EF4-FFF2-40B4-BE49-F238E27FC236}">
                <a16:creationId xmlns:a16="http://schemas.microsoft.com/office/drawing/2014/main" id="{E2256083-D583-1921-5AD4-94A5E63BC3AA}"/>
              </a:ext>
            </a:extLst>
          </p:cNvPr>
          <p:cNvSpPr>
            <a:spLocks noGrp="1"/>
          </p:cNvSpPr>
          <p:nvPr>
            <p:ph type="sldNum" sz="quarter" idx="12"/>
          </p:nvPr>
        </p:nvSpPr>
        <p:spPr/>
        <p:txBody>
          <a:bodyPr/>
          <a:lstStyle/>
          <a:p>
            <a:fld id="{69E57DC2-970A-4B3E-BB1C-7A09969E49DF}" type="slidenum">
              <a:rPr lang="en-US" smtClean="0"/>
              <a:t>16</a:t>
            </a:fld>
            <a:endParaRPr lang="en-US" dirty="0"/>
          </a:p>
        </p:txBody>
      </p:sp>
    </p:spTree>
    <p:extLst>
      <p:ext uri="{BB962C8B-B14F-4D97-AF65-F5344CB8AC3E}">
        <p14:creationId xmlns:p14="http://schemas.microsoft.com/office/powerpoint/2010/main" val="41659913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8D50F-46BB-97DA-BD7A-E7BB5818367B}"/>
              </a:ext>
            </a:extLst>
          </p:cNvPr>
          <p:cNvSpPr>
            <a:spLocks noGrp="1"/>
          </p:cNvSpPr>
          <p:nvPr>
            <p:ph type="title"/>
          </p:nvPr>
        </p:nvSpPr>
        <p:spPr/>
        <p:txBody>
          <a:bodyPr>
            <a:normAutofit/>
          </a:bodyPr>
          <a:lstStyle/>
          <a:p>
            <a:r>
              <a:rPr lang="en-US" sz="6000" dirty="0"/>
              <a:t>User Stories Table</a:t>
            </a:r>
          </a:p>
        </p:txBody>
      </p:sp>
      <p:graphicFrame>
        <p:nvGraphicFramePr>
          <p:cNvPr id="5" name="Table 6">
            <a:extLst>
              <a:ext uri="{FF2B5EF4-FFF2-40B4-BE49-F238E27FC236}">
                <a16:creationId xmlns:a16="http://schemas.microsoft.com/office/drawing/2014/main" id="{367AD82C-A90C-CD73-4768-E38B865E2AA9}"/>
              </a:ext>
            </a:extLst>
          </p:cNvPr>
          <p:cNvGraphicFramePr>
            <a:graphicFrameLocks noGrp="1"/>
          </p:cNvGraphicFramePr>
          <p:nvPr>
            <p:extLst>
              <p:ext uri="{D42A27DB-BD31-4B8C-83A1-F6EECF244321}">
                <p14:modId xmlns:p14="http://schemas.microsoft.com/office/powerpoint/2010/main" val="4074785676"/>
              </p:ext>
            </p:extLst>
          </p:nvPr>
        </p:nvGraphicFramePr>
        <p:xfrm>
          <a:off x="2275840" y="2217539"/>
          <a:ext cx="8128000" cy="3186225"/>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130742719"/>
                    </a:ext>
                  </a:extLst>
                </a:gridCol>
                <a:gridCol w="4064000">
                  <a:extLst>
                    <a:ext uri="{9D8B030D-6E8A-4147-A177-3AD203B41FA5}">
                      <a16:colId xmlns:a16="http://schemas.microsoft.com/office/drawing/2014/main" val="660269291"/>
                    </a:ext>
                  </a:extLst>
                </a:gridCol>
              </a:tblGrid>
              <a:tr h="625905">
                <a:tc>
                  <a:txBody>
                    <a:bodyPr/>
                    <a:lstStyle/>
                    <a:p>
                      <a:pPr algn="ctr"/>
                      <a:r>
                        <a:rPr lang="en-US" dirty="0"/>
                        <a:t>User</a:t>
                      </a:r>
                    </a:p>
                  </a:txBody>
                  <a:tcPr/>
                </a:tc>
                <a:tc>
                  <a:txBody>
                    <a:bodyPr/>
                    <a:lstStyle/>
                    <a:p>
                      <a:pPr algn="ctr"/>
                      <a:r>
                        <a:rPr lang="en-US" dirty="0"/>
                        <a:t>User Story</a:t>
                      </a:r>
                    </a:p>
                  </a:txBody>
                  <a:tcPr/>
                </a:tc>
                <a:extLst>
                  <a:ext uri="{0D108BD9-81ED-4DB2-BD59-A6C34878D82A}">
                    <a16:rowId xmlns:a16="http://schemas.microsoft.com/office/drawing/2014/main" val="778960926"/>
                  </a:ext>
                </a:extLst>
              </a:tr>
              <a:tr h="625905">
                <a:tc>
                  <a:txBody>
                    <a:bodyPr/>
                    <a:lstStyle/>
                    <a:p>
                      <a:pPr algn="ctr"/>
                      <a:r>
                        <a:rPr lang="en-US" dirty="0">
                          <a:solidFill>
                            <a:schemeClr val="tx2"/>
                          </a:solidFill>
                        </a:rPr>
                        <a:t>Persona 1: Henry Heinrich</a:t>
                      </a:r>
                    </a:p>
                  </a:txBody>
                  <a:tcPr/>
                </a:tc>
                <a:tc>
                  <a:txBody>
                    <a:bodyPr/>
                    <a:lstStyle/>
                    <a:p>
                      <a:r>
                        <a:rPr lang="en-US" dirty="0">
                          <a:solidFill>
                            <a:schemeClr val="tx2"/>
                          </a:solidFill>
                        </a:rPr>
                        <a:t>As a user I need soccer shop with an extensive online inventory</a:t>
                      </a:r>
                    </a:p>
                  </a:txBody>
                  <a:tcPr/>
                </a:tc>
                <a:extLst>
                  <a:ext uri="{0D108BD9-81ED-4DB2-BD59-A6C34878D82A}">
                    <a16:rowId xmlns:a16="http://schemas.microsoft.com/office/drawing/2014/main" val="3347877433"/>
                  </a:ext>
                </a:extLst>
              </a:tr>
              <a:tr h="62590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Persona 1: Henry Heinrich</a:t>
                      </a:r>
                    </a:p>
                  </a:txBody>
                  <a:tcPr/>
                </a:tc>
                <a:tc>
                  <a:txBody>
                    <a:bodyPr/>
                    <a:lstStyle/>
                    <a:p>
                      <a:r>
                        <a:rPr lang="en-US" dirty="0">
                          <a:solidFill>
                            <a:schemeClr val="tx2"/>
                          </a:solidFill>
                        </a:rPr>
                        <a:t>As a user I need a modern team paraphernalia selection</a:t>
                      </a:r>
                    </a:p>
                  </a:txBody>
                  <a:tcPr/>
                </a:tc>
                <a:extLst>
                  <a:ext uri="{0D108BD9-81ED-4DB2-BD59-A6C34878D82A}">
                    <a16:rowId xmlns:a16="http://schemas.microsoft.com/office/drawing/2014/main" val="4231536094"/>
                  </a:ext>
                </a:extLst>
              </a:tr>
              <a:tr h="62590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Persona 1: Henry Heinrich</a:t>
                      </a:r>
                      <a:endParaRPr lang="en-US" b="1" dirty="0">
                        <a:solidFill>
                          <a:schemeClr val="tx2"/>
                        </a:solidFill>
                      </a:endParaRPr>
                    </a:p>
                  </a:txBody>
                  <a:tcPr/>
                </a:tc>
                <a:tc>
                  <a:txBody>
                    <a:bodyPr/>
                    <a:lstStyle/>
                    <a:p>
                      <a:r>
                        <a:rPr lang="en-US" dirty="0">
                          <a:solidFill>
                            <a:schemeClr val="tx2"/>
                          </a:solidFill>
                        </a:rPr>
                        <a:t>As a user I need an advanced UI for international customers</a:t>
                      </a:r>
                    </a:p>
                  </a:txBody>
                  <a:tcPr/>
                </a:tc>
                <a:extLst>
                  <a:ext uri="{0D108BD9-81ED-4DB2-BD59-A6C34878D82A}">
                    <a16:rowId xmlns:a16="http://schemas.microsoft.com/office/drawing/2014/main" val="383118291"/>
                  </a:ext>
                </a:extLst>
              </a:tr>
              <a:tr h="62590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Persona 1:Henry Heinrich</a:t>
                      </a:r>
                    </a:p>
                  </a:txBody>
                  <a:tcPr/>
                </a:tc>
                <a:tc>
                  <a:txBody>
                    <a:bodyPr/>
                    <a:lstStyle/>
                    <a:p>
                      <a:r>
                        <a:rPr lang="en-US" dirty="0">
                          <a:solidFill>
                            <a:schemeClr val="tx2"/>
                          </a:solidFill>
                        </a:rPr>
                        <a:t>As a user I need an efficient search bar system</a:t>
                      </a:r>
                    </a:p>
                  </a:txBody>
                  <a:tcPr/>
                </a:tc>
                <a:extLst>
                  <a:ext uri="{0D108BD9-81ED-4DB2-BD59-A6C34878D82A}">
                    <a16:rowId xmlns:a16="http://schemas.microsoft.com/office/drawing/2014/main" val="3372537347"/>
                  </a:ext>
                </a:extLst>
              </a:tr>
            </a:tbl>
          </a:graphicData>
        </a:graphic>
      </p:graphicFrame>
      <p:sp>
        <p:nvSpPr>
          <p:cNvPr id="4" name="Slide Number Placeholder 3">
            <a:extLst>
              <a:ext uri="{FF2B5EF4-FFF2-40B4-BE49-F238E27FC236}">
                <a16:creationId xmlns:a16="http://schemas.microsoft.com/office/drawing/2014/main" id="{4A784B43-E59F-A0D2-710C-32938945BDA2}"/>
              </a:ext>
            </a:extLst>
          </p:cNvPr>
          <p:cNvSpPr>
            <a:spLocks noGrp="1"/>
          </p:cNvSpPr>
          <p:nvPr>
            <p:ph type="sldNum" sz="quarter" idx="12"/>
          </p:nvPr>
        </p:nvSpPr>
        <p:spPr/>
        <p:txBody>
          <a:bodyPr/>
          <a:lstStyle/>
          <a:p>
            <a:fld id="{69E57DC2-970A-4B3E-BB1C-7A09969E49DF}" type="slidenum">
              <a:rPr lang="en-US" smtClean="0"/>
              <a:t>17</a:t>
            </a:fld>
            <a:endParaRPr lang="en-US" dirty="0"/>
          </a:p>
        </p:txBody>
      </p:sp>
    </p:spTree>
    <p:extLst>
      <p:ext uri="{BB962C8B-B14F-4D97-AF65-F5344CB8AC3E}">
        <p14:creationId xmlns:p14="http://schemas.microsoft.com/office/powerpoint/2010/main" val="6640433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0C621-F6E3-6BB6-F0DE-D390EB4DD251}"/>
              </a:ext>
            </a:extLst>
          </p:cNvPr>
          <p:cNvSpPr>
            <a:spLocks noGrp="1"/>
          </p:cNvSpPr>
          <p:nvPr>
            <p:ph type="title"/>
          </p:nvPr>
        </p:nvSpPr>
        <p:spPr>
          <a:xfrm>
            <a:off x="1217023" y="124282"/>
            <a:ext cx="3503023" cy="641314"/>
          </a:xfrm>
        </p:spPr>
        <p:txBody>
          <a:bodyPr>
            <a:normAutofit fontScale="90000"/>
          </a:bodyPr>
          <a:lstStyle/>
          <a:p>
            <a:r>
              <a:rPr lang="en-US" dirty="0"/>
              <a:t>Andre Jimenez</a:t>
            </a:r>
          </a:p>
        </p:txBody>
      </p:sp>
      <p:pic>
        <p:nvPicPr>
          <p:cNvPr id="5" name="Picture 6" descr="43,228 Student athlete Images, Stock Photos &amp; Vectors | Shutterstock">
            <a:extLst>
              <a:ext uri="{FF2B5EF4-FFF2-40B4-BE49-F238E27FC236}">
                <a16:creationId xmlns:a16="http://schemas.microsoft.com/office/drawing/2014/main" id="{A6D650E6-16FE-BEC9-91FB-74425F6E51C4}"/>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391671" y="765596"/>
            <a:ext cx="2668225" cy="191564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FA6C703-279B-06C3-C4FA-C53616D0A1C4}"/>
              </a:ext>
            </a:extLst>
          </p:cNvPr>
          <p:cNvSpPr txBox="1"/>
          <p:nvPr/>
        </p:nvSpPr>
        <p:spPr>
          <a:xfrm>
            <a:off x="1256688" y="3441680"/>
            <a:ext cx="2938190" cy="3416320"/>
          </a:xfrm>
          <a:prstGeom prst="rect">
            <a:avLst/>
          </a:prstGeom>
          <a:noFill/>
        </p:spPr>
        <p:txBody>
          <a:bodyPr wrap="square" rtlCol="0">
            <a:spAutoFit/>
          </a:bodyPr>
          <a:lstStyle/>
          <a:p>
            <a:r>
              <a:rPr lang="en-US" dirty="0">
                <a:solidFill>
                  <a:schemeClr val="tx2"/>
                </a:solidFill>
              </a:rPr>
              <a:t>Andre Jimenez is a 17 year old high school student at Summit High School. He played sports growing up and currently plays for their men’s soccer program. After a hard practice he recently broke his latest pair of cleats. He needs cleats soon for his upcoming game and wants one of the latest models to wear.</a:t>
            </a:r>
          </a:p>
        </p:txBody>
      </p:sp>
      <p:sp>
        <p:nvSpPr>
          <p:cNvPr id="9" name="TextBox 8">
            <a:extLst>
              <a:ext uri="{FF2B5EF4-FFF2-40B4-BE49-F238E27FC236}">
                <a16:creationId xmlns:a16="http://schemas.microsoft.com/office/drawing/2014/main" id="{F6A4129E-605C-0C59-06BA-3E01A02F729D}"/>
              </a:ext>
            </a:extLst>
          </p:cNvPr>
          <p:cNvSpPr txBox="1"/>
          <p:nvPr/>
        </p:nvSpPr>
        <p:spPr>
          <a:xfrm>
            <a:off x="4894694" y="793464"/>
            <a:ext cx="3074126" cy="2585323"/>
          </a:xfrm>
          <a:prstGeom prst="rect">
            <a:avLst/>
          </a:prstGeom>
          <a:noFill/>
        </p:spPr>
        <p:txBody>
          <a:bodyPr wrap="square" rtlCol="0">
            <a:spAutoFit/>
          </a:bodyPr>
          <a:lstStyle/>
          <a:p>
            <a:r>
              <a:rPr lang="en-US" dirty="0">
                <a:solidFill>
                  <a:schemeClr val="tx2"/>
                </a:solidFill>
              </a:rPr>
              <a:t>After talking to one of his friends he hears about a local soccer shop, Top Bins. Because he does not have car, he decides to go to their website and look at their cleat selection. He hopes top find the exact cleats he is looking for.</a:t>
            </a:r>
          </a:p>
        </p:txBody>
      </p:sp>
      <p:sp>
        <p:nvSpPr>
          <p:cNvPr id="11" name="TextBox 10">
            <a:extLst>
              <a:ext uri="{FF2B5EF4-FFF2-40B4-BE49-F238E27FC236}">
                <a16:creationId xmlns:a16="http://schemas.microsoft.com/office/drawing/2014/main" id="{79CC06A5-409B-6E20-82B2-9F944AAB4287}"/>
              </a:ext>
            </a:extLst>
          </p:cNvPr>
          <p:cNvSpPr txBox="1"/>
          <p:nvPr/>
        </p:nvSpPr>
        <p:spPr>
          <a:xfrm>
            <a:off x="8952411" y="860145"/>
            <a:ext cx="3239589" cy="230832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2"/>
                </a:solidFill>
              </a:rPr>
              <a:t>Website with updated inventory</a:t>
            </a:r>
          </a:p>
          <a:p>
            <a:pPr marL="285750" indent="-285750">
              <a:buFont typeface="Arial" panose="020B0604020202020204" pitchFamily="34" charset="0"/>
              <a:buChar char="•"/>
            </a:pPr>
            <a:r>
              <a:rPr lang="en-US" dirty="0">
                <a:solidFill>
                  <a:schemeClr val="tx2"/>
                </a:solidFill>
              </a:rPr>
              <a:t>Established online presence </a:t>
            </a:r>
          </a:p>
          <a:p>
            <a:pPr marL="285750" indent="-285750">
              <a:buFont typeface="Arial" panose="020B0604020202020204" pitchFamily="34" charset="0"/>
              <a:buChar char="•"/>
            </a:pPr>
            <a:r>
              <a:rPr lang="en-US" dirty="0">
                <a:solidFill>
                  <a:schemeClr val="tx2"/>
                </a:solidFill>
              </a:rPr>
              <a:t>Intuitive website design</a:t>
            </a:r>
          </a:p>
          <a:p>
            <a:pPr marL="285750" indent="-285750">
              <a:buFont typeface="Arial" panose="020B0604020202020204" pitchFamily="34" charset="0"/>
              <a:buChar char="•"/>
            </a:pPr>
            <a:r>
              <a:rPr lang="en-US" dirty="0">
                <a:solidFill>
                  <a:schemeClr val="tx2"/>
                </a:solidFill>
              </a:rPr>
              <a:t>Easy to find cleat selection</a:t>
            </a:r>
          </a:p>
          <a:p>
            <a:pPr marL="285750" indent="-285750">
              <a:buFont typeface="Arial" panose="020B0604020202020204" pitchFamily="34" charset="0"/>
              <a:buChar char="•"/>
            </a:pPr>
            <a:r>
              <a:rPr lang="en-US" dirty="0">
                <a:solidFill>
                  <a:schemeClr val="tx2"/>
                </a:solidFill>
              </a:rPr>
              <a:t>Cleat specifications list</a:t>
            </a:r>
          </a:p>
          <a:p>
            <a:pPr marL="285750" indent="-285750">
              <a:buFont typeface="Arial" panose="020B0604020202020204" pitchFamily="34" charset="0"/>
              <a:buChar char="•"/>
            </a:pPr>
            <a:r>
              <a:rPr lang="en-US" dirty="0">
                <a:solidFill>
                  <a:schemeClr val="tx2"/>
                </a:solidFill>
              </a:rPr>
              <a:t>Online model of cleat specifications</a:t>
            </a:r>
          </a:p>
        </p:txBody>
      </p:sp>
      <p:sp>
        <p:nvSpPr>
          <p:cNvPr id="12" name="TextBox 11">
            <a:extLst>
              <a:ext uri="{FF2B5EF4-FFF2-40B4-BE49-F238E27FC236}">
                <a16:creationId xmlns:a16="http://schemas.microsoft.com/office/drawing/2014/main" id="{AF13EABA-73D8-28C5-CCE1-A8F158E6CBE8}"/>
              </a:ext>
            </a:extLst>
          </p:cNvPr>
          <p:cNvSpPr txBox="1"/>
          <p:nvPr/>
        </p:nvSpPr>
        <p:spPr>
          <a:xfrm>
            <a:off x="5097098" y="4371703"/>
            <a:ext cx="7036525" cy="2308324"/>
          </a:xfrm>
          <a:prstGeom prst="rect">
            <a:avLst/>
          </a:prstGeom>
          <a:noFill/>
        </p:spPr>
        <p:txBody>
          <a:bodyPr wrap="square" rtlCol="0">
            <a:spAutoFit/>
          </a:bodyPr>
          <a:lstStyle/>
          <a:p>
            <a:r>
              <a:rPr lang="en-US" dirty="0">
                <a:solidFill>
                  <a:schemeClr val="tx2"/>
                </a:solidFill>
              </a:rPr>
              <a:t>Andre finds their website and looks at their cleat selection. He is impressed that their selection includes many of the recently released cleats worn by his favorite players and friends. He browses the interface and finds that he can easily find the price and attributes of each cleat. He finds the exact cleat he was searching for and finds the amount of models and model tiers impressive. He puts the desired cleat in his cart and orders it. It arrives in a few days and he wears his cleats to his game.</a:t>
            </a:r>
          </a:p>
        </p:txBody>
      </p:sp>
      <p:sp>
        <p:nvSpPr>
          <p:cNvPr id="3" name="TextBox 2">
            <a:extLst>
              <a:ext uri="{FF2B5EF4-FFF2-40B4-BE49-F238E27FC236}">
                <a16:creationId xmlns:a16="http://schemas.microsoft.com/office/drawing/2014/main" id="{CB38B1C4-48A0-732D-B7FF-BE04D05AD8D8}"/>
              </a:ext>
            </a:extLst>
          </p:cNvPr>
          <p:cNvSpPr txBox="1"/>
          <p:nvPr/>
        </p:nvSpPr>
        <p:spPr>
          <a:xfrm>
            <a:off x="1217022" y="2887010"/>
            <a:ext cx="2196737" cy="584775"/>
          </a:xfrm>
          <a:prstGeom prst="rect">
            <a:avLst/>
          </a:prstGeom>
          <a:noFill/>
        </p:spPr>
        <p:txBody>
          <a:bodyPr wrap="square" rtlCol="0">
            <a:spAutoFit/>
          </a:bodyPr>
          <a:lstStyle/>
          <a:p>
            <a:r>
              <a:rPr lang="en-US" sz="3200" u="sng" dirty="0">
                <a:solidFill>
                  <a:schemeClr val="tx2"/>
                </a:solidFill>
              </a:rPr>
              <a:t>Narrative</a:t>
            </a:r>
          </a:p>
        </p:txBody>
      </p:sp>
      <p:sp>
        <p:nvSpPr>
          <p:cNvPr id="4" name="TextBox 3">
            <a:extLst>
              <a:ext uri="{FF2B5EF4-FFF2-40B4-BE49-F238E27FC236}">
                <a16:creationId xmlns:a16="http://schemas.microsoft.com/office/drawing/2014/main" id="{6D441BEF-12B1-C951-6129-A2BCF1D7D8BC}"/>
              </a:ext>
            </a:extLst>
          </p:cNvPr>
          <p:cNvSpPr txBox="1"/>
          <p:nvPr/>
        </p:nvSpPr>
        <p:spPr>
          <a:xfrm>
            <a:off x="4894694" y="241295"/>
            <a:ext cx="1699802" cy="584775"/>
          </a:xfrm>
          <a:prstGeom prst="rect">
            <a:avLst/>
          </a:prstGeom>
          <a:noFill/>
        </p:spPr>
        <p:txBody>
          <a:bodyPr wrap="square" rtlCol="0">
            <a:spAutoFit/>
          </a:bodyPr>
          <a:lstStyle/>
          <a:p>
            <a:r>
              <a:rPr lang="en-US" sz="3200" u="sng" dirty="0">
                <a:solidFill>
                  <a:schemeClr val="tx2"/>
                </a:solidFill>
              </a:rPr>
              <a:t>Scenario</a:t>
            </a:r>
          </a:p>
        </p:txBody>
      </p:sp>
      <p:sp>
        <p:nvSpPr>
          <p:cNvPr id="7" name="TextBox 6">
            <a:extLst>
              <a:ext uri="{FF2B5EF4-FFF2-40B4-BE49-F238E27FC236}">
                <a16:creationId xmlns:a16="http://schemas.microsoft.com/office/drawing/2014/main" id="{B4166322-D43B-D829-220C-AE7D9879C4C9}"/>
              </a:ext>
            </a:extLst>
          </p:cNvPr>
          <p:cNvSpPr txBox="1"/>
          <p:nvPr/>
        </p:nvSpPr>
        <p:spPr>
          <a:xfrm>
            <a:off x="9722304" y="241294"/>
            <a:ext cx="1699802" cy="584775"/>
          </a:xfrm>
          <a:prstGeom prst="rect">
            <a:avLst/>
          </a:prstGeom>
          <a:noFill/>
        </p:spPr>
        <p:txBody>
          <a:bodyPr wrap="square" rtlCol="0">
            <a:spAutoFit/>
          </a:bodyPr>
          <a:lstStyle/>
          <a:p>
            <a:r>
              <a:rPr lang="en-US" sz="3200" u="sng" dirty="0">
                <a:solidFill>
                  <a:schemeClr val="tx2"/>
                </a:solidFill>
              </a:rPr>
              <a:t>Needs</a:t>
            </a:r>
          </a:p>
        </p:txBody>
      </p:sp>
      <p:sp>
        <p:nvSpPr>
          <p:cNvPr id="10" name="TextBox 9">
            <a:extLst>
              <a:ext uri="{FF2B5EF4-FFF2-40B4-BE49-F238E27FC236}">
                <a16:creationId xmlns:a16="http://schemas.microsoft.com/office/drawing/2014/main" id="{208901F1-838F-2AFE-3219-25474501C866}"/>
              </a:ext>
            </a:extLst>
          </p:cNvPr>
          <p:cNvSpPr txBox="1"/>
          <p:nvPr/>
        </p:nvSpPr>
        <p:spPr>
          <a:xfrm>
            <a:off x="5097098" y="3638568"/>
            <a:ext cx="1699802" cy="584775"/>
          </a:xfrm>
          <a:prstGeom prst="rect">
            <a:avLst/>
          </a:prstGeom>
          <a:noFill/>
        </p:spPr>
        <p:txBody>
          <a:bodyPr wrap="square" rtlCol="0">
            <a:spAutoFit/>
          </a:bodyPr>
          <a:lstStyle/>
          <a:p>
            <a:r>
              <a:rPr lang="en-US" sz="3200" u="sng" dirty="0">
                <a:solidFill>
                  <a:schemeClr val="tx2"/>
                </a:solidFill>
              </a:rPr>
              <a:t>Result</a:t>
            </a:r>
          </a:p>
        </p:txBody>
      </p:sp>
      <p:sp>
        <p:nvSpPr>
          <p:cNvPr id="13" name="Slide Number Placeholder 12">
            <a:extLst>
              <a:ext uri="{FF2B5EF4-FFF2-40B4-BE49-F238E27FC236}">
                <a16:creationId xmlns:a16="http://schemas.microsoft.com/office/drawing/2014/main" id="{2ACAEFEA-9532-001D-E404-B20CD25D1188}"/>
              </a:ext>
            </a:extLst>
          </p:cNvPr>
          <p:cNvSpPr>
            <a:spLocks noGrp="1"/>
          </p:cNvSpPr>
          <p:nvPr>
            <p:ph type="sldNum" sz="quarter" idx="12"/>
          </p:nvPr>
        </p:nvSpPr>
        <p:spPr/>
        <p:txBody>
          <a:bodyPr/>
          <a:lstStyle/>
          <a:p>
            <a:fld id="{69E57DC2-970A-4B3E-BB1C-7A09969E49DF}" type="slidenum">
              <a:rPr lang="en-US" smtClean="0"/>
              <a:t>18</a:t>
            </a:fld>
            <a:endParaRPr lang="en-US" dirty="0"/>
          </a:p>
        </p:txBody>
      </p:sp>
    </p:spTree>
    <p:extLst>
      <p:ext uri="{BB962C8B-B14F-4D97-AF65-F5344CB8AC3E}">
        <p14:creationId xmlns:p14="http://schemas.microsoft.com/office/powerpoint/2010/main" val="24662745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1CC89-3FF3-53D1-71D9-68DFD8894B1D}"/>
              </a:ext>
            </a:extLst>
          </p:cNvPr>
          <p:cNvSpPr>
            <a:spLocks noGrp="1"/>
          </p:cNvSpPr>
          <p:nvPr>
            <p:ph type="title"/>
          </p:nvPr>
        </p:nvSpPr>
        <p:spPr/>
        <p:txBody>
          <a:bodyPr>
            <a:normAutofit/>
          </a:bodyPr>
          <a:lstStyle/>
          <a:p>
            <a:r>
              <a:rPr lang="en-US" sz="6000" dirty="0"/>
              <a:t>User Stories Table</a:t>
            </a:r>
          </a:p>
        </p:txBody>
      </p:sp>
      <p:graphicFrame>
        <p:nvGraphicFramePr>
          <p:cNvPr id="7" name="Table 6">
            <a:extLst>
              <a:ext uri="{FF2B5EF4-FFF2-40B4-BE49-F238E27FC236}">
                <a16:creationId xmlns:a16="http://schemas.microsoft.com/office/drawing/2014/main" id="{91E519D9-49D2-EFAC-4687-814661E4D9D0}"/>
              </a:ext>
            </a:extLst>
          </p:cNvPr>
          <p:cNvGraphicFramePr>
            <a:graphicFrameLocks noGrp="1"/>
          </p:cNvGraphicFramePr>
          <p:nvPr>
            <p:extLst>
              <p:ext uri="{D42A27DB-BD31-4B8C-83A1-F6EECF244321}">
                <p14:modId xmlns:p14="http://schemas.microsoft.com/office/powerpoint/2010/main" val="1247791915"/>
              </p:ext>
            </p:extLst>
          </p:nvPr>
        </p:nvGraphicFramePr>
        <p:xfrm>
          <a:off x="2275840" y="2217539"/>
          <a:ext cx="8128000" cy="3460545"/>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130742719"/>
                    </a:ext>
                  </a:extLst>
                </a:gridCol>
                <a:gridCol w="4064000">
                  <a:extLst>
                    <a:ext uri="{9D8B030D-6E8A-4147-A177-3AD203B41FA5}">
                      <a16:colId xmlns:a16="http://schemas.microsoft.com/office/drawing/2014/main" val="660269291"/>
                    </a:ext>
                  </a:extLst>
                </a:gridCol>
              </a:tblGrid>
              <a:tr h="625905">
                <a:tc>
                  <a:txBody>
                    <a:bodyPr/>
                    <a:lstStyle/>
                    <a:p>
                      <a:pPr algn="ctr"/>
                      <a:r>
                        <a:rPr lang="en-US" dirty="0"/>
                        <a:t>User</a:t>
                      </a:r>
                    </a:p>
                  </a:txBody>
                  <a:tcPr/>
                </a:tc>
                <a:tc>
                  <a:txBody>
                    <a:bodyPr/>
                    <a:lstStyle/>
                    <a:p>
                      <a:pPr algn="ctr"/>
                      <a:r>
                        <a:rPr lang="en-US" dirty="0"/>
                        <a:t>User Story</a:t>
                      </a:r>
                    </a:p>
                  </a:txBody>
                  <a:tcPr/>
                </a:tc>
                <a:extLst>
                  <a:ext uri="{0D108BD9-81ED-4DB2-BD59-A6C34878D82A}">
                    <a16:rowId xmlns:a16="http://schemas.microsoft.com/office/drawing/2014/main" val="778960926"/>
                  </a:ext>
                </a:extLst>
              </a:tr>
              <a:tr h="625905">
                <a:tc>
                  <a:txBody>
                    <a:bodyPr/>
                    <a:lstStyle/>
                    <a:p>
                      <a:pPr algn="ctr"/>
                      <a:r>
                        <a:rPr lang="en-US" dirty="0">
                          <a:solidFill>
                            <a:schemeClr val="tx2"/>
                          </a:solidFill>
                        </a:rPr>
                        <a:t>Persona 1:Andre Jimenez </a:t>
                      </a:r>
                    </a:p>
                  </a:txBody>
                  <a:tcPr/>
                </a:tc>
                <a:tc>
                  <a:txBody>
                    <a:bodyPr/>
                    <a:lstStyle/>
                    <a:p>
                      <a:r>
                        <a:rPr lang="en-US" dirty="0">
                          <a:solidFill>
                            <a:schemeClr val="tx2"/>
                          </a:solidFill>
                        </a:rPr>
                        <a:t>As a user I need a website with an updated soccer inventory</a:t>
                      </a:r>
                    </a:p>
                  </a:txBody>
                  <a:tcPr/>
                </a:tc>
                <a:extLst>
                  <a:ext uri="{0D108BD9-81ED-4DB2-BD59-A6C34878D82A}">
                    <a16:rowId xmlns:a16="http://schemas.microsoft.com/office/drawing/2014/main" val="3347877433"/>
                  </a:ext>
                </a:extLst>
              </a:tr>
              <a:tr h="62590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Persona 1: Andre Jimenez </a:t>
                      </a:r>
                    </a:p>
                  </a:txBody>
                  <a:tcPr/>
                </a:tc>
                <a:tc>
                  <a:txBody>
                    <a:bodyPr/>
                    <a:lstStyle/>
                    <a:p>
                      <a:r>
                        <a:rPr lang="en-US" dirty="0">
                          <a:solidFill>
                            <a:schemeClr val="tx2"/>
                          </a:solidFill>
                        </a:rPr>
                        <a:t>As a user I need a soccer shop with an established online presence</a:t>
                      </a:r>
                    </a:p>
                  </a:txBody>
                  <a:tcPr/>
                </a:tc>
                <a:extLst>
                  <a:ext uri="{0D108BD9-81ED-4DB2-BD59-A6C34878D82A}">
                    <a16:rowId xmlns:a16="http://schemas.microsoft.com/office/drawing/2014/main" val="4231536094"/>
                  </a:ext>
                </a:extLst>
              </a:tr>
              <a:tr h="62590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Persona 1: Andre Jimenez </a:t>
                      </a:r>
                      <a:endParaRPr lang="en-US" b="1" dirty="0">
                        <a:solidFill>
                          <a:schemeClr val="tx2"/>
                        </a:solidFill>
                      </a:endParaRPr>
                    </a:p>
                  </a:txBody>
                  <a:tcPr/>
                </a:tc>
                <a:tc>
                  <a:txBody>
                    <a:bodyPr/>
                    <a:lstStyle/>
                    <a:p>
                      <a:r>
                        <a:rPr lang="en-US" dirty="0">
                          <a:solidFill>
                            <a:schemeClr val="tx2"/>
                          </a:solidFill>
                        </a:rPr>
                        <a:t>As a user I need an easy to find cleat selection</a:t>
                      </a:r>
                    </a:p>
                  </a:txBody>
                  <a:tcPr/>
                </a:tc>
                <a:extLst>
                  <a:ext uri="{0D108BD9-81ED-4DB2-BD59-A6C34878D82A}">
                    <a16:rowId xmlns:a16="http://schemas.microsoft.com/office/drawing/2014/main" val="383118291"/>
                  </a:ext>
                </a:extLst>
              </a:tr>
              <a:tr h="62590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Persona 1: Andre Jimenez </a:t>
                      </a:r>
                    </a:p>
                  </a:txBody>
                  <a:tcPr/>
                </a:tc>
                <a:tc>
                  <a:txBody>
                    <a:bodyPr/>
                    <a:lstStyle/>
                    <a:p>
                      <a:r>
                        <a:rPr lang="en-US" dirty="0">
                          <a:solidFill>
                            <a:schemeClr val="tx2"/>
                          </a:solidFill>
                        </a:rPr>
                        <a:t>As a user I need to see the cleat specification in an online model when attempting to buy</a:t>
                      </a:r>
                    </a:p>
                  </a:txBody>
                  <a:tcPr/>
                </a:tc>
                <a:extLst>
                  <a:ext uri="{0D108BD9-81ED-4DB2-BD59-A6C34878D82A}">
                    <a16:rowId xmlns:a16="http://schemas.microsoft.com/office/drawing/2014/main" val="3372537347"/>
                  </a:ext>
                </a:extLst>
              </a:tr>
            </a:tbl>
          </a:graphicData>
        </a:graphic>
      </p:graphicFrame>
      <p:sp>
        <p:nvSpPr>
          <p:cNvPr id="4" name="Slide Number Placeholder 3">
            <a:extLst>
              <a:ext uri="{FF2B5EF4-FFF2-40B4-BE49-F238E27FC236}">
                <a16:creationId xmlns:a16="http://schemas.microsoft.com/office/drawing/2014/main" id="{0E1C5C7D-3709-3105-F012-B7B96F555D06}"/>
              </a:ext>
            </a:extLst>
          </p:cNvPr>
          <p:cNvSpPr>
            <a:spLocks noGrp="1"/>
          </p:cNvSpPr>
          <p:nvPr>
            <p:ph type="sldNum" sz="quarter" idx="12"/>
          </p:nvPr>
        </p:nvSpPr>
        <p:spPr/>
        <p:txBody>
          <a:bodyPr/>
          <a:lstStyle/>
          <a:p>
            <a:fld id="{69E57DC2-970A-4B3E-BB1C-7A09969E49DF}" type="slidenum">
              <a:rPr lang="en-US" smtClean="0"/>
              <a:t>19</a:t>
            </a:fld>
            <a:endParaRPr lang="en-US" dirty="0"/>
          </a:p>
        </p:txBody>
      </p:sp>
    </p:spTree>
    <p:extLst>
      <p:ext uri="{BB962C8B-B14F-4D97-AF65-F5344CB8AC3E}">
        <p14:creationId xmlns:p14="http://schemas.microsoft.com/office/powerpoint/2010/main" val="3587083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B91CCB-AA97-1F62-214E-90DC638FB320}"/>
              </a:ext>
            </a:extLst>
          </p:cNvPr>
          <p:cNvSpPr>
            <a:spLocks noGrp="1"/>
          </p:cNvSpPr>
          <p:nvPr>
            <p:ph type="title"/>
          </p:nvPr>
        </p:nvSpPr>
        <p:spPr>
          <a:xfrm>
            <a:off x="1219200" y="102956"/>
            <a:ext cx="9601200" cy="1485900"/>
          </a:xfrm>
        </p:spPr>
        <p:txBody>
          <a:bodyPr>
            <a:normAutofit/>
          </a:bodyPr>
          <a:lstStyle/>
          <a:p>
            <a:r>
              <a:rPr lang="en-US" sz="5400" dirty="0"/>
              <a:t>Table of Contents</a:t>
            </a:r>
          </a:p>
        </p:txBody>
      </p:sp>
      <p:sp>
        <p:nvSpPr>
          <p:cNvPr id="5" name="Content Placeholder 4">
            <a:extLst>
              <a:ext uri="{FF2B5EF4-FFF2-40B4-BE49-F238E27FC236}">
                <a16:creationId xmlns:a16="http://schemas.microsoft.com/office/drawing/2014/main" id="{7347FA16-22FF-F5BC-4823-25F389F706C1}"/>
              </a:ext>
            </a:extLst>
          </p:cNvPr>
          <p:cNvSpPr>
            <a:spLocks noGrp="1"/>
          </p:cNvSpPr>
          <p:nvPr>
            <p:ph idx="1"/>
          </p:nvPr>
        </p:nvSpPr>
        <p:spPr>
          <a:xfrm>
            <a:off x="1219200" y="1084082"/>
            <a:ext cx="5051502" cy="5670962"/>
          </a:xfrm>
        </p:spPr>
        <p:txBody>
          <a:bodyPr>
            <a:normAutofit/>
          </a:bodyPr>
          <a:lstStyle/>
          <a:p>
            <a:pPr marL="0" indent="0">
              <a:buNone/>
            </a:pPr>
            <a:r>
              <a:rPr lang="en-US" dirty="0"/>
              <a:t>Business Strategy  3-12</a:t>
            </a:r>
          </a:p>
          <a:p>
            <a:r>
              <a:rPr lang="en-US" dirty="0"/>
              <a:t>Project Concept Summary 4</a:t>
            </a:r>
          </a:p>
          <a:p>
            <a:r>
              <a:rPr lang="en-US" dirty="0"/>
              <a:t>Competitive research 5-8</a:t>
            </a:r>
          </a:p>
          <a:p>
            <a:r>
              <a:rPr lang="en-US" dirty="0"/>
              <a:t>Pain Point Mind Map 9</a:t>
            </a:r>
          </a:p>
          <a:p>
            <a:r>
              <a:rPr lang="en-US" dirty="0"/>
              <a:t>Problem Classification Table 10</a:t>
            </a:r>
          </a:p>
          <a:p>
            <a:r>
              <a:rPr lang="en-US" dirty="0"/>
              <a:t>Business and Customer Analysis 11-12</a:t>
            </a:r>
          </a:p>
          <a:p>
            <a:pPr marL="0" indent="0">
              <a:buNone/>
            </a:pPr>
            <a:r>
              <a:rPr lang="en-US" dirty="0"/>
              <a:t>Personas 13 - 21</a:t>
            </a:r>
          </a:p>
          <a:p>
            <a:r>
              <a:rPr lang="en-US" dirty="0"/>
              <a:t>User Narratives 14, 16, 18, 20</a:t>
            </a:r>
          </a:p>
          <a:p>
            <a:r>
              <a:rPr lang="en-US" dirty="0"/>
              <a:t>User Stories table 15, 17, 19, 21</a:t>
            </a:r>
          </a:p>
          <a:p>
            <a:pPr marL="0" indent="0">
              <a:buFont typeface="Franklin Gothic Book" panose="020B0503020102020204" pitchFamily="34" charset="0"/>
              <a:buNone/>
            </a:pPr>
            <a:r>
              <a:rPr lang="en-US" dirty="0"/>
              <a:t>Website Taxonomy 24-33</a:t>
            </a:r>
          </a:p>
          <a:p>
            <a:r>
              <a:rPr lang="en-US" dirty="0"/>
              <a:t>Main sections 25</a:t>
            </a:r>
          </a:p>
          <a:p>
            <a:r>
              <a:rPr lang="en-US" dirty="0"/>
              <a:t>User Flows  26-29</a:t>
            </a:r>
          </a:p>
          <a:p>
            <a:r>
              <a:rPr lang="en-US" dirty="0"/>
              <a:t>Site Map and Splits 29 - 33</a:t>
            </a:r>
          </a:p>
          <a:p>
            <a:pPr marL="0" indent="0">
              <a:buNone/>
            </a:pPr>
            <a:endParaRPr lang="en-US" dirty="0"/>
          </a:p>
          <a:p>
            <a:endParaRPr lang="en-US" dirty="0"/>
          </a:p>
          <a:p>
            <a:endParaRPr lang="en-US" dirty="0"/>
          </a:p>
          <a:p>
            <a:endParaRPr lang="en-US" sz="1800" b="0" i="0" dirty="0">
              <a:solidFill>
                <a:srgbClr val="000000"/>
              </a:solidFill>
              <a:effectLst/>
              <a:latin typeface="helvetica" panose="020B0604020202020204" pitchFamily="34" charset="0"/>
            </a:endParaRPr>
          </a:p>
        </p:txBody>
      </p:sp>
      <p:sp>
        <p:nvSpPr>
          <p:cNvPr id="3" name="Slide Number Placeholder 2">
            <a:extLst>
              <a:ext uri="{FF2B5EF4-FFF2-40B4-BE49-F238E27FC236}">
                <a16:creationId xmlns:a16="http://schemas.microsoft.com/office/drawing/2014/main" id="{D66AAB0F-6E52-EE38-314B-AA69FF57D744}"/>
              </a:ext>
            </a:extLst>
          </p:cNvPr>
          <p:cNvSpPr>
            <a:spLocks noGrp="1"/>
          </p:cNvSpPr>
          <p:nvPr>
            <p:ph type="sldNum" sz="quarter" idx="12"/>
          </p:nvPr>
        </p:nvSpPr>
        <p:spPr/>
        <p:txBody>
          <a:bodyPr/>
          <a:lstStyle/>
          <a:p>
            <a:fld id="{69E57DC2-970A-4B3E-BB1C-7A09969E49DF}" type="slidenum">
              <a:rPr lang="en-US" smtClean="0"/>
              <a:t>2</a:t>
            </a:fld>
            <a:endParaRPr lang="en-US" dirty="0"/>
          </a:p>
        </p:txBody>
      </p:sp>
      <p:sp>
        <p:nvSpPr>
          <p:cNvPr id="2" name="Content Placeholder 4">
            <a:extLst>
              <a:ext uri="{FF2B5EF4-FFF2-40B4-BE49-F238E27FC236}">
                <a16:creationId xmlns:a16="http://schemas.microsoft.com/office/drawing/2014/main" id="{A29AAF9E-20EF-0761-A8AD-E4BC17E73C9E}"/>
              </a:ext>
            </a:extLst>
          </p:cNvPr>
          <p:cNvSpPr txBox="1">
            <a:spLocks/>
          </p:cNvSpPr>
          <p:nvPr/>
        </p:nvSpPr>
        <p:spPr>
          <a:xfrm>
            <a:off x="7013065" y="261594"/>
            <a:ext cx="5051502" cy="6334812"/>
          </a:xfrm>
          <a:prstGeom prst="rect">
            <a:avLst/>
          </a:prstGeom>
        </p:spPr>
        <p:txBody>
          <a:bodyPr vert="horz" lIns="91440" tIns="45720" rIns="91440" bIns="45720" rtlCol="0">
            <a:normAutofit fontScale="92500" lnSpcReduction="20000"/>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Font typeface="Franklin Gothic Book" panose="020B0503020102020204" pitchFamily="34" charset="0"/>
              <a:buNone/>
            </a:pPr>
            <a:r>
              <a:rPr lang="en-US" dirty="0"/>
              <a:t>Website Wireframes 34-47</a:t>
            </a:r>
          </a:p>
          <a:p>
            <a:r>
              <a:rPr lang="en-US" dirty="0"/>
              <a:t>Webpage Scope and Detail 35 – 41</a:t>
            </a:r>
          </a:p>
          <a:p>
            <a:r>
              <a:rPr lang="en-US" dirty="0"/>
              <a:t>Hierarchy of visual precedence 42</a:t>
            </a:r>
          </a:p>
          <a:p>
            <a:r>
              <a:rPr lang="en-US" dirty="0"/>
              <a:t>Color palette 43</a:t>
            </a:r>
          </a:p>
          <a:p>
            <a:r>
              <a:rPr lang="en-US" dirty="0"/>
              <a:t>Responsiveness of Design 44-45</a:t>
            </a:r>
          </a:p>
          <a:p>
            <a:r>
              <a:rPr lang="en-US" dirty="0"/>
              <a:t>Implementation of icons 46-47</a:t>
            </a:r>
          </a:p>
          <a:p>
            <a:pPr marL="0" indent="0">
              <a:buNone/>
            </a:pPr>
            <a:r>
              <a:rPr lang="en-US" dirty="0"/>
              <a:t>User Testing and Website Revisions 48-63</a:t>
            </a:r>
          </a:p>
          <a:p>
            <a:r>
              <a:rPr lang="en-US" dirty="0"/>
              <a:t>Survey Questions 49-51</a:t>
            </a:r>
          </a:p>
          <a:p>
            <a:r>
              <a:rPr lang="en-US" dirty="0"/>
              <a:t>User Testing and Results 52</a:t>
            </a:r>
          </a:p>
          <a:p>
            <a:r>
              <a:rPr lang="en-US" dirty="0"/>
              <a:t>Qualitative and Quantitative Results  53-58</a:t>
            </a:r>
          </a:p>
          <a:p>
            <a:r>
              <a:rPr lang="en-US" dirty="0"/>
              <a:t>Final Synthesis 59</a:t>
            </a:r>
          </a:p>
          <a:p>
            <a:r>
              <a:rPr lang="en-US" dirty="0"/>
              <a:t>Wireframe Changes 60-63</a:t>
            </a:r>
          </a:p>
          <a:p>
            <a:pPr marL="0" indent="0">
              <a:buNone/>
            </a:pPr>
            <a:r>
              <a:rPr lang="en-US" dirty="0"/>
              <a:t>Visual Design Components 64-68</a:t>
            </a:r>
          </a:p>
          <a:p>
            <a:r>
              <a:rPr lang="en-US" dirty="0"/>
              <a:t>Implementation of Visual Design 65</a:t>
            </a:r>
          </a:p>
          <a:p>
            <a:r>
              <a:rPr lang="en-US" dirty="0"/>
              <a:t>Implementation of Icons 66</a:t>
            </a:r>
          </a:p>
          <a:p>
            <a:r>
              <a:rPr lang="en-US" dirty="0"/>
              <a:t>Design Mockups 67--68</a:t>
            </a:r>
          </a:p>
          <a:p>
            <a:r>
              <a:rPr lang="en-US" dirty="0"/>
              <a:t>Summary and Synthesis 69</a:t>
            </a:r>
          </a:p>
          <a:p>
            <a:endParaRPr lang="en-US" dirty="0"/>
          </a:p>
          <a:p>
            <a:pPr marL="0" indent="0">
              <a:buNone/>
            </a:pPr>
            <a:endParaRPr lang="en-US" dirty="0"/>
          </a:p>
          <a:p>
            <a:endParaRPr lang="en-US" dirty="0"/>
          </a:p>
          <a:p>
            <a:endParaRPr lang="en-US" dirty="0"/>
          </a:p>
          <a:p>
            <a:endParaRPr lang="en-US" sz="1800" dirty="0">
              <a:solidFill>
                <a:srgbClr val="000000"/>
              </a:solidFill>
              <a:latin typeface="helvetica" panose="020B0604020202020204" pitchFamily="34" charset="0"/>
            </a:endParaRPr>
          </a:p>
        </p:txBody>
      </p:sp>
    </p:spTree>
    <p:extLst>
      <p:ext uri="{BB962C8B-B14F-4D97-AF65-F5344CB8AC3E}">
        <p14:creationId xmlns:p14="http://schemas.microsoft.com/office/powerpoint/2010/main" val="41798956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11B11-E3F2-D8F1-6029-C87DE152AA2D}"/>
              </a:ext>
            </a:extLst>
          </p:cNvPr>
          <p:cNvSpPr>
            <a:spLocks noGrp="1"/>
          </p:cNvSpPr>
          <p:nvPr>
            <p:ph type="title"/>
          </p:nvPr>
        </p:nvSpPr>
        <p:spPr>
          <a:xfrm>
            <a:off x="1014549" y="206829"/>
            <a:ext cx="3722914" cy="559526"/>
          </a:xfrm>
        </p:spPr>
        <p:txBody>
          <a:bodyPr>
            <a:normAutofit fontScale="90000"/>
          </a:bodyPr>
          <a:lstStyle/>
          <a:p>
            <a:r>
              <a:rPr lang="en-US" dirty="0"/>
              <a:t>Worton Whelan</a:t>
            </a:r>
          </a:p>
        </p:txBody>
      </p:sp>
      <p:sp>
        <p:nvSpPr>
          <p:cNvPr id="5" name="TextBox 4">
            <a:extLst>
              <a:ext uri="{FF2B5EF4-FFF2-40B4-BE49-F238E27FC236}">
                <a16:creationId xmlns:a16="http://schemas.microsoft.com/office/drawing/2014/main" id="{47B61D7C-DB4E-0A23-95D7-DEDDF292C16B}"/>
              </a:ext>
            </a:extLst>
          </p:cNvPr>
          <p:cNvSpPr txBox="1"/>
          <p:nvPr/>
        </p:nvSpPr>
        <p:spPr>
          <a:xfrm>
            <a:off x="1378131" y="3354502"/>
            <a:ext cx="2995749" cy="3416320"/>
          </a:xfrm>
          <a:prstGeom prst="rect">
            <a:avLst/>
          </a:prstGeom>
          <a:noFill/>
        </p:spPr>
        <p:txBody>
          <a:bodyPr wrap="square" rtlCol="0">
            <a:spAutoFit/>
          </a:bodyPr>
          <a:lstStyle/>
          <a:p>
            <a:r>
              <a:rPr lang="en-US" dirty="0">
                <a:solidFill>
                  <a:schemeClr val="tx2"/>
                </a:solidFill>
              </a:rPr>
              <a:t>Worton is a 24 year old semi-pro soccer player in the Nashville Area. He has a business degree from Belmont University and just graduated college. He also played for their Men’s Soccer program. Before he attempts to get a job using his degree, he wants to attempt to take his soccer career to the pro level.</a:t>
            </a:r>
          </a:p>
        </p:txBody>
      </p:sp>
      <p:sp>
        <p:nvSpPr>
          <p:cNvPr id="6" name="TextBox 5">
            <a:extLst>
              <a:ext uri="{FF2B5EF4-FFF2-40B4-BE49-F238E27FC236}">
                <a16:creationId xmlns:a16="http://schemas.microsoft.com/office/drawing/2014/main" id="{E393E7E3-DEF0-BF09-F9FE-ACFF63FE0806}"/>
              </a:ext>
            </a:extLst>
          </p:cNvPr>
          <p:cNvSpPr txBox="1"/>
          <p:nvPr/>
        </p:nvSpPr>
        <p:spPr>
          <a:xfrm>
            <a:off x="5455920" y="819107"/>
            <a:ext cx="2412274" cy="2308324"/>
          </a:xfrm>
          <a:prstGeom prst="rect">
            <a:avLst/>
          </a:prstGeom>
          <a:noFill/>
        </p:spPr>
        <p:txBody>
          <a:bodyPr wrap="square" rtlCol="0">
            <a:spAutoFit/>
          </a:bodyPr>
          <a:lstStyle/>
          <a:p>
            <a:r>
              <a:rPr lang="en-US" dirty="0">
                <a:solidFill>
                  <a:schemeClr val="tx2"/>
                </a:solidFill>
              </a:rPr>
              <a:t>Worton has spent a lot of his time training and needs a new ball and cleats. He decides to browse online to try to get new gear before his trial with Nashville Soccer Club.</a:t>
            </a:r>
          </a:p>
        </p:txBody>
      </p:sp>
      <p:sp>
        <p:nvSpPr>
          <p:cNvPr id="8" name="TextBox 7">
            <a:extLst>
              <a:ext uri="{FF2B5EF4-FFF2-40B4-BE49-F238E27FC236}">
                <a16:creationId xmlns:a16="http://schemas.microsoft.com/office/drawing/2014/main" id="{E56E308D-790B-A3B8-1A59-05A1E2EAE900}"/>
              </a:ext>
            </a:extLst>
          </p:cNvPr>
          <p:cNvSpPr txBox="1"/>
          <p:nvPr/>
        </p:nvSpPr>
        <p:spPr>
          <a:xfrm>
            <a:off x="9248503" y="677091"/>
            <a:ext cx="2525485" cy="286232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2"/>
                </a:solidFill>
              </a:rPr>
              <a:t>Modern cleat selection</a:t>
            </a:r>
          </a:p>
          <a:p>
            <a:pPr marL="285750" indent="-285750">
              <a:buFont typeface="Arial" panose="020B0604020202020204" pitchFamily="34" charset="0"/>
              <a:buChar char="•"/>
            </a:pPr>
            <a:r>
              <a:rPr lang="en-US" dirty="0">
                <a:solidFill>
                  <a:schemeClr val="tx2"/>
                </a:solidFill>
              </a:rPr>
              <a:t>Popular brand models</a:t>
            </a:r>
          </a:p>
          <a:p>
            <a:pPr marL="285750" indent="-285750">
              <a:buFont typeface="Arial" panose="020B0604020202020204" pitchFamily="34" charset="0"/>
              <a:buChar char="•"/>
            </a:pPr>
            <a:r>
              <a:rPr lang="en-US" dirty="0">
                <a:solidFill>
                  <a:schemeClr val="tx2"/>
                </a:solidFill>
              </a:rPr>
              <a:t>High quality gear in stock</a:t>
            </a:r>
          </a:p>
          <a:p>
            <a:pPr marL="285750" indent="-285750">
              <a:buFont typeface="Arial" panose="020B0604020202020204" pitchFamily="34" charset="0"/>
              <a:buChar char="•"/>
            </a:pPr>
            <a:r>
              <a:rPr lang="en-US" dirty="0">
                <a:solidFill>
                  <a:schemeClr val="tx2"/>
                </a:solidFill>
              </a:rPr>
              <a:t>Quick and easy online service</a:t>
            </a:r>
          </a:p>
          <a:p>
            <a:pPr marL="285750" indent="-285750">
              <a:buFont typeface="Arial" panose="020B0604020202020204" pitchFamily="34" charset="0"/>
              <a:buChar char="•"/>
            </a:pPr>
            <a:r>
              <a:rPr lang="en-US" dirty="0">
                <a:solidFill>
                  <a:schemeClr val="tx2"/>
                </a:solidFill>
              </a:rPr>
              <a:t>Efficient item delivery system</a:t>
            </a:r>
          </a:p>
        </p:txBody>
      </p:sp>
      <p:sp>
        <p:nvSpPr>
          <p:cNvPr id="9" name="TextBox 8">
            <a:extLst>
              <a:ext uri="{FF2B5EF4-FFF2-40B4-BE49-F238E27FC236}">
                <a16:creationId xmlns:a16="http://schemas.microsoft.com/office/drawing/2014/main" id="{628A354E-33F7-128B-32DD-3ECA0C10AEF7}"/>
              </a:ext>
            </a:extLst>
          </p:cNvPr>
          <p:cNvSpPr txBox="1"/>
          <p:nvPr/>
        </p:nvSpPr>
        <p:spPr>
          <a:xfrm>
            <a:off x="5921828" y="4095804"/>
            <a:ext cx="5434148" cy="2585323"/>
          </a:xfrm>
          <a:prstGeom prst="rect">
            <a:avLst/>
          </a:prstGeom>
          <a:noFill/>
        </p:spPr>
        <p:txBody>
          <a:bodyPr wrap="square" rtlCol="0">
            <a:spAutoFit/>
          </a:bodyPr>
          <a:lstStyle/>
          <a:p>
            <a:r>
              <a:rPr lang="en-US" dirty="0">
                <a:solidFill>
                  <a:schemeClr val="tx2"/>
                </a:solidFill>
              </a:rPr>
              <a:t>Despite the fact that Worton usually gets his high quality cleat balls shipped from out of state like many pro soccer players, he finds the Top Bins website. He finds that they have a lot of the newest cleat models and even sell soccer balls that interest him. He decides to order a new pair of cleats and a set of balls because he is so impressed with the selection. He gets his equipment in a few days and is very happy to with the quality gear and efficient delivery.</a:t>
            </a:r>
          </a:p>
        </p:txBody>
      </p:sp>
      <p:pic>
        <p:nvPicPr>
          <p:cNvPr id="1026" name="Picture 2" descr="48 Handsome Athletic Black Man Casually Posing Stock Photos ...">
            <a:extLst>
              <a:ext uri="{FF2B5EF4-FFF2-40B4-BE49-F238E27FC236}">
                <a16:creationId xmlns:a16="http://schemas.microsoft.com/office/drawing/2014/main" id="{2FD4F9E1-69F6-2DB0-85B8-1F809AD951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0926" y="921150"/>
            <a:ext cx="2644685" cy="198351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82D67AC-EF69-D166-8C05-D642D1910C05}"/>
              </a:ext>
            </a:extLst>
          </p:cNvPr>
          <p:cNvSpPr txBox="1"/>
          <p:nvPr/>
        </p:nvSpPr>
        <p:spPr>
          <a:xfrm>
            <a:off x="5455920" y="234332"/>
            <a:ext cx="1699802" cy="584775"/>
          </a:xfrm>
          <a:prstGeom prst="rect">
            <a:avLst/>
          </a:prstGeom>
          <a:noFill/>
        </p:spPr>
        <p:txBody>
          <a:bodyPr wrap="square" rtlCol="0">
            <a:spAutoFit/>
          </a:bodyPr>
          <a:lstStyle/>
          <a:p>
            <a:r>
              <a:rPr lang="en-US" sz="3200" u="sng" dirty="0">
                <a:solidFill>
                  <a:schemeClr val="tx2"/>
                </a:solidFill>
              </a:rPr>
              <a:t>Scenario</a:t>
            </a:r>
          </a:p>
        </p:txBody>
      </p:sp>
      <p:sp>
        <p:nvSpPr>
          <p:cNvPr id="11" name="TextBox 10">
            <a:extLst>
              <a:ext uri="{FF2B5EF4-FFF2-40B4-BE49-F238E27FC236}">
                <a16:creationId xmlns:a16="http://schemas.microsoft.com/office/drawing/2014/main" id="{7757868A-93B1-742D-296D-D736D2C86F2A}"/>
              </a:ext>
            </a:extLst>
          </p:cNvPr>
          <p:cNvSpPr txBox="1"/>
          <p:nvPr/>
        </p:nvSpPr>
        <p:spPr>
          <a:xfrm>
            <a:off x="9612086" y="92316"/>
            <a:ext cx="1699802" cy="584775"/>
          </a:xfrm>
          <a:prstGeom prst="rect">
            <a:avLst/>
          </a:prstGeom>
          <a:noFill/>
        </p:spPr>
        <p:txBody>
          <a:bodyPr wrap="square" rtlCol="0">
            <a:spAutoFit/>
          </a:bodyPr>
          <a:lstStyle/>
          <a:p>
            <a:r>
              <a:rPr lang="en-US" sz="3200" u="sng" dirty="0">
                <a:solidFill>
                  <a:schemeClr val="tx2"/>
                </a:solidFill>
              </a:rPr>
              <a:t>Needs</a:t>
            </a:r>
          </a:p>
        </p:txBody>
      </p:sp>
      <p:sp>
        <p:nvSpPr>
          <p:cNvPr id="12" name="TextBox 11">
            <a:extLst>
              <a:ext uri="{FF2B5EF4-FFF2-40B4-BE49-F238E27FC236}">
                <a16:creationId xmlns:a16="http://schemas.microsoft.com/office/drawing/2014/main" id="{F7451C2B-DD88-0368-D25A-5F42A901F5D0}"/>
              </a:ext>
            </a:extLst>
          </p:cNvPr>
          <p:cNvSpPr txBox="1"/>
          <p:nvPr/>
        </p:nvSpPr>
        <p:spPr>
          <a:xfrm>
            <a:off x="1378131" y="2904664"/>
            <a:ext cx="2349138" cy="584775"/>
          </a:xfrm>
          <a:prstGeom prst="rect">
            <a:avLst/>
          </a:prstGeom>
          <a:noFill/>
        </p:spPr>
        <p:txBody>
          <a:bodyPr wrap="square" rtlCol="0">
            <a:spAutoFit/>
          </a:bodyPr>
          <a:lstStyle/>
          <a:p>
            <a:r>
              <a:rPr lang="en-US" sz="3200" u="sng" dirty="0">
                <a:solidFill>
                  <a:schemeClr val="tx2"/>
                </a:solidFill>
              </a:rPr>
              <a:t>Narrative</a:t>
            </a:r>
          </a:p>
        </p:txBody>
      </p:sp>
      <p:sp>
        <p:nvSpPr>
          <p:cNvPr id="13" name="TextBox 12">
            <a:extLst>
              <a:ext uri="{FF2B5EF4-FFF2-40B4-BE49-F238E27FC236}">
                <a16:creationId xmlns:a16="http://schemas.microsoft.com/office/drawing/2014/main" id="{58923806-E3F6-8FB4-7DB2-FF206D6D51DF}"/>
              </a:ext>
            </a:extLst>
          </p:cNvPr>
          <p:cNvSpPr txBox="1"/>
          <p:nvPr/>
        </p:nvSpPr>
        <p:spPr>
          <a:xfrm>
            <a:off x="5961290" y="3489439"/>
            <a:ext cx="1699802" cy="584775"/>
          </a:xfrm>
          <a:prstGeom prst="rect">
            <a:avLst/>
          </a:prstGeom>
          <a:noFill/>
        </p:spPr>
        <p:txBody>
          <a:bodyPr wrap="square" rtlCol="0">
            <a:spAutoFit/>
          </a:bodyPr>
          <a:lstStyle/>
          <a:p>
            <a:r>
              <a:rPr lang="en-US" sz="3200" u="sng" dirty="0">
                <a:solidFill>
                  <a:schemeClr val="tx2"/>
                </a:solidFill>
              </a:rPr>
              <a:t>Result</a:t>
            </a:r>
          </a:p>
        </p:txBody>
      </p:sp>
      <p:sp>
        <p:nvSpPr>
          <p:cNvPr id="4" name="Slide Number Placeholder 3">
            <a:extLst>
              <a:ext uri="{FF2B5EF4-FFF2-40B4-BE49-F238E27FC236}">
                <a16:creationId xmlns:a16="http://schemas.microsoft.com/office/drawing/2014/main" id="{ABB62064-EAD3-E947-BDB6-F46083E32CCA}"/>
              </a:ext>
            </a:extLst>
          </p:cNvPr>
          <p:cNvSpPr>
            <a:spLocks noGrp="1"/>
          </p:cNvSpPr>
          <p:nvPr>
            <p:ph type="sldNum" sz="quarter" idx="12"/>
          </p:nvPr>
        </p:nvSpPr>
        <p:spPr/>
        <p:txBody>
          <a:bodyPr/>
          <a:lstStyle/>
          <a:p>
            <a:fld id="{69E57DC2-970A-4B3E-BB1C-7A09969E49DF}" type="slidenum">
              <a:rPr lang="en-US" smtClean="0"/>
              <a:t>20</a:t>
            </a:fld>
            <a:endParaRPr lang="en-US" dirty="0"/>
          </a:p>
        </p:txBody>
      </p:sp>
    </p:spTree>
    <p:extLst>
      <p:ext uri="{BB962C8B-B14F-4D97-AF65-F5344CB8AC3E}">
        <p14:creationId xmlns:p14="http://schemas.microsoft.com/office/powerpoint/2010/main" val="4164161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40C93-4EFB-52EF-17CE-DA23C498AA89}"/>
              </a:ext>
            </a:extLst>
          </p:cNvPr>
          <p:cNvSpPr>
            <a:spLocks noGrp="1"/>
          </p:cNvSpPr>
          <p:nvPr>
            <p:ph type="title"/>
          </p:nvPr>
        </p:nvSpPr>
        <p:spPr/>
        <p:txBody>
          <a:bodyPr>
            <a:normAutofit/>
          </a:bodyPr>
          <a:lstStyle/>
          <a:p>
            <a:r>
              <a:rPr lang="en-US" sz="6000" dirty="0"/>
              <a:t>User Stories Table</a:t>
            </a:r>
          </a:p>
        </p:txBody>
      </p:sp>
      <p:graphicFrame>
        <p:nvGraphicFramePr>
          <p:cNvPr id="7" name="Table 6">
            <a:extLst>
              <a:ext uri="{FF2B5EF4-FFF2-40B4-BE49-F238E27FC236}">
                <a16:creationId xmlns:a16="http://schemas.microsoft.com/office/drawing/2014/main" id="{9D11BCAF-D3CD-2814-4895-492AE9F9CEE4}"/>
              </a:ext>
            </a:extLst>
          </p:cNvPr>
          <p:cNvGraphicFramePr>
            <a:graphicFrameLocks noGrp="1"/>
          </p:cNvGraphicFramePr>
          <p:nvPr>
            <p:extLst>
              <p:ext uri="{D42A27DB-BD31-4B8C-83A1-F6EECF244321}">
                <p14:modId xmlns:p14="http://schemas.microsoft.com/office/powerpoint/2010/main" val="3123878482"/>
              </p:ext>
            </p:extLst>
          </p:nvPr>
        </p:nvGraphicFramePr>
        <p:xfrm>
          <a:off x="2275840" y="2217539"/>
          <a:ext cx="8128000" cy="3186225"/>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130742719"/>
                    </a:ext>
                  </a:extLst>
                </a:gridCol>
                <a:gridCol w="4064000">
                  <a:extLst>
                    <a:ext uri="{9D8B030D-6E8A-4147-A177-3AD203B41FA5}">
                      <a16:colId xmlns:a16="http://schemas.microsoft.com/office/drawing/2014/main" val="660269291"/>
                    </a:ext>
                  </a:extLst>
                </a:gridCol>
              </a:tblGrid>
              <a:tr h="625905">
                <a:tc>
                  <a:txBody>
                    <a:bodyPr/>
                    <a:lstStyle/>
                    <a:p>
                      <a:pPr algn="ctr"/>
                      <a:r>
                        <a:rPr lang="en-US" dirty="0"/>
                        <a:t>User</a:t>
                      </a:r>
                    </a:p>
                  </a:txBody>
                  <a:tcPr/>
                </a:tc>
                <a:tc>
                  <a:txBody>
                    <a:bodyPr/>
                    <a:lstStyle/>
                    <a:p>
                      <a:pPr algn="ctr"/>
                      <a:r>
                        <a:rPr lang="en-US" dirty="0"/>
                        <a:t>User Story</a:t>
                      </a:r>
                    </a:p>
                  </a:txBody>
                  <a:tcPr/>
                </a:tc>
                <a:extLst>
                  <a:ext uri="{0D108BD9-81ED-4DB2-BD59-A6C34878D82A}">
                    <a16:rowId xmlns:a16="http://schemas.microsoft.com/office/drawing/2014/main" val="778960926"/>
                  </a:ext>
                </a:extLst>
              </a:tr>
              <a:tr h="625905">
                <a:tc>
                  <a:txBody>
                    <a:bodyPr/>
                    <a:lstStyle/>
                    <a:p>
                      <a:pPr algn="ctr"/>
                      <a:r>
                        <a:rPr lang="en-US" dirty="0">
                          <a:solidFill>
                            <a:schemeClr val="tx2"/>
                          </a:solidFill>
                        </a:rPr>
                        <a:t>Persona 1: Worton Whelan</a:t>
                      </a:r>
                    </a:p>
                  </a:txBody>
                  <a:tcPr/>
                </a:tc>
                <a:tc>
                  <a:txBody>
                    <a:bodyPr/>
                    <a:lstStyle/>
                    <a:p>
                      <a:r>
                        <a:rPr lang="en-US" dirty="0">
                          <a:solidFill>
                            <a:schemeClr val="tx2"/>
                          </a:solidFill>
                        </a:rPr>
                        <a:t>As a user I need a modern cleat selection</a:t>
                      </a:r>
                    </a:p>
                  </a:txBody>
                  <a:tcPr/>
                </a:tc>
                <a:extLst>
                  <a:ext uri="{0D108BD9-81ED-4DB2-BD59-A6C34878D82A}">
                    <a16:rowId xmlns:a16="http://schemas.microsoft.com/office/drawing/2014/main" val="3347877433"/>
                  </a:ext>
                </a:extLst>
              </a:tr>
              <a:tr h="62590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Persona 1: Worton Whelan</a:t>
                      </a:r>
                    </a:p>
                  </a:txBody>
                  <a:tcPr/>
                </a:tc>
                <a:tc>
                  <a:txBody>
                    <a:bodyPr/>
                    <a:lstStyle/>
                    <a:p>
                      <a:r>
                        <a:rPr lang="en-US" dirty="0">
                          <a:solidFill>
                            <a:schemeClr val="tx2"/>
                          </a:solidFill>
                        </a:rPr>
                        <a:t>As a user I need popular brands and models available</a:t>
                      </a:r>
                    </a:p>
                  </a:txBody>
                  <a:tcPr/>
                </a:tc>
                <a:extLst>
                  <a:ext uri="{0D108BD9-81ED-4DB2-BD59-A6C34878D82A}">
                    <a16:rowId xmlns:a16="http://schemas.microsoft.com/office/drawing/2014/main" val="4231536094"/>
                  </a:ext>
                </a:extLst>
              </a:tr>
              <a:tr h="62590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Persona 1: Worton Whelan</a:t>
                      </a:r>
                      <a:endParaRPr lang="en-US" b="1" dirty="0">
                        <a:solidFill>
                          <a:schemeClr val="tx2"/>
                        </a:solidFill>
                      </a:endParaRPr>
                    </a:p>
                  </a:txBody>
                  <a:tcPr/>
                </a:tc>
                <a:tc>
                  <a:txBody>
                    <a:bodyPr/>
                    <a:lstStyle/>
                    <a:p>
                      <a:r>
                        <a:rPr lang="en-US" dirty="0">
                          <a:solidFill>
                            <a:schemeClr val="tx2"/>
                          </a:solidFill>
                        </a:rPr>
                        <a:t>As a user I need a quick and easy online service</a:t>
                      </a:r>
                    </a:p>
                  </a:txBody>
                  <a:tcPr/>
                </a:tc>
                <a:extLst>
                  <a:ext uri="{0D108BD9-81ED-4DB2-BD59-A6C34878D82A}">
                    <a16:rowId xmlns:a16="http://schemas.microsoft.com/office/drawing/2014/main" val="383118291"/>
                  </a:ext>
                </a:extLst>
              </a:tr>
              <a:tr h="62590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Persona 1: Worton Whelan</a:t>
                      </a:r>
                    </a:p>
                  </a:txBody>
                  <a:tcPr/>
                </a:tc>
                <a:tc>
                  <a:txBody>
                    <a:bodyPr/>
                    <a:lstStyle/>
                    <a:p>
                      <a:r>
                        <a:rPr lang="en-US" dirty="0">
                          <a:solidFill>
                            <a:schemeClr val="tx2"/>
                          </a:solidFill>
                        </a:rPr>
                        <a:t>As a user I need an efficient item delivery system</a:t>
                      </a:r>
                    </a:p>
                  </a:txBody>
                  <a:tcPr/>
                </a:tc>
                <a:extLst>
                  <a:ext uri="{0D108BD9-81ED-4DB2-BD59-A6C34878D82A}">
                    <a16:rowId xmlns:a16="http://schemas.microsoft.com/office/drawing/2014/main" val="3372537347"/>
                  </a:ext>
                </a:extLst>
              </a:tr>
            </a:tbl>
          </a:graphicData>
        </a:graphic>
      </p:graphicFrame>
      <p:sp>
        <p:nvSpPr>
          <p:cNvPr id="4" name="Slide Number Placeholder 3">
            <a:extLst>
              <a:ext uri="{FF2B5EF4-FFF2-40B4-BE49-F238E27FC236}">
                <a16:creationId xmlns:a16="http://schemas.microsoft.com/office/drawing/2014/main" id="{62A8D26A-3482-9810-2F4C-353F93E11607}"/>
              </a:ext>
            </a:extLst>
          </p:cNvPr>
          <p:cNvSpPr>
            <a:spLocks noGrp="1"/>
          </p:cNvSpPr>
          <p:nvPr>
            <p:ph type="sldNum" sz="quarter" idx="12"/>
          </p:nvPr>
        </p:nvSpPr>
        <p:spPr/>
        <p:txBody>
          <a:bodyPr/>
          <a:lstStyle/>
          <a:p>
            <a:fld id="{69E57DC2-970A-4B3E-BB1C-7A09969E49DF}" type="slidenum">
              <a:rPr lang="en-US" smtClean="0"/>
              <a:t>21</a:t>
            </a:fld>
            <a:endParaRPr lang="en-US" dirty="0"/>
          </a:p>
        </p:txBody>
      </p:sp>
    </p:spTree>
    <p:extLst>
      <p:ext uri="{BB962C8B-B14F-4D97-AF65-F5344CB8AC3E}">
        <p14:creationId xmlns:p14="http://schemas.microsoft.com/office/powerpoint/2010/main" val="16112598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452E4-67C3-6209-24F2-E1CA1288644B}"/>
              </a:ext>
            </a:extLst>
          </p:cNvPr>
          <p:cNvSpPr>
            <a:spLocks noGrp="1"/>
          </p:cNvSpPr>
          <p:nvPr>
            <p:ph type="title"/>
          </p:nvPr>
        </p:nvSpPr>
        <p:spPr>
          <a:xfrm>
            <a:off x="988423" y="175746"/>
            <a:ext cx="5029200" cy="730019"/>
          </a:xfrm>
        </p:spPr>
        <p:txBody>
          <a:bodyPr/>
          <a:lstStyle/>
          <a:p>
            <a:r>
              <a:rPr lang="en-US" dirty="0"/>
              <a:t>Diane Montgomery</a:t>
            </a:r>
          </a:p>
        </p:txBody>
      </p:sp>
      <p:pic>
        <p:nvPicPr>
          <p:cNvPr id="5" name="Content Placeholder 4" descr="536 Soccer Mom Photos and Premium High Res Pictures - Getty Images">
            <a:extLst>
              <a:ext uri="{FF2B5EF4-FFF2-40B4-BE49-F238E27FC236}">
                <a16:creationId xmlns:a16="http://schemas.microsoft.com/office/drawing/2014/main" id="{AE26B6F0-5107-729A-42B1-AB4CB2E7A72D}"/>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234440" y="925325"/>
            <a:ext cx="3165566" cy="204830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CF3C95C-FD6B-922E-1C23-FA92898D8C3D}"/>
              </a:ext>
            </a:extLst>
          </p:cNvPr>
          <p:cNvSpPr txBox="1"/>
          <p:nvPr/>
        </p:nvSpPr>
        <p:spPr>
          <a:xfrm>
            <a:off x="1359217" y="3441680"/>
            <a:ext cx="3135086" cy="3416320"/>
          </a:xfrm>
          <a:prstGeom prst="rect">
            <a:avLst/>
          </a:prstGeom>
          <a:noFill/>
        </p:spPr>
        <p:txBody>
          <a:bodyPr wrap="square" rtlCol="0">
            <a:spAutoFit/>
          </a:bodyPr>
          <a:lstStyle/>
          <a:p>
            <a:r>
              <a:rPr lang="en-US" dirty="0">
                <a:solidFill>
                  <a:schemeClr val="tx2"/>
                </a:solidFill>
              </a:rPr>
              <a:t>Diane Montgomery is a 28 year old mother of 2 children in Leiper's Fork, TN. She is a nurse and works the night shift. In the day she likes to take care of her children and help her husband around the house. She just recently signed one of her children up for soccer. Her son grew from last year and needs a new jersey and cleats</a:t>
            </a:r>
          </a:p>
        </p:txBody>
      </p:sp>
      <p:sp>
        <p:nvSpPr>
          <p:cNvPr id="11" name="TextBox 10">
            <a:extLst>
              <a:ext uri="{FF2B5EF4-FFF2-40B4-BE49-F238E27FC236}">
                <a16:creationId xmlns:a16="http://schemas.microsoft.com/office/drawing/2014/main" id="{45010105-F672-3589-E6AD-391389122BB4}"/>
              </a:ext>
            </a:extLst>
          </p:cNvPr>
          <p:cNvSpPr txBox="1"/>
          <p:nvPr/>
        </p:nvSpPr>
        <p:spPr>
          <a:xfrm>
            <a:off x="5802898" y="1127523"/>
            <a:ext cx="3239589" cy="2308324"/>
          </a:xfrm>
          <a:prstGeom prst="rect">
            <a:avLst/>
          </a:prstGeom>
          <a:noFill/>
        </p:spPr>
        <p:txBody>
          <a:bodyPr wrap="square" rtlCol="0">
            <a:spAutoFit/>
          </a:bodyPr>
          <a:lstStyle/>
          <a:p>
            <a:r>
              <a:rPr lang="en-US" dirty="0">
                <a:solidFill>
                  <a:schemeClr val="tx2"/>
                </a:solidFill>
              </a:rPr>
              <a:t>After looking online for soccer stores she finds that many of the stores do not have kids soccer equipment. Frustrated, she decides to see if a local soccer shop she’s seen, Top Bins has an online selection that can help her.</a:t>
            </a:r>
          </a:p>
        </p:txBody>
      </p:sp>
      <p:sp>
        <p:nvSpPr>
          <p:cNvPr id="12" name="TextBox 11">
            <a:extLst>
              <a:ext uri="{FF2B5EF4-FFF2-40B4-BE49-F238E27FC236}">
                <a16:creationId xmlns:a16="http://schemas.microsoft.com/office/drawing/2014/main" id="{FBD37D74-97DB-09A0-41C3-C3F77C5B3F8C}"/>
              </a:ext>
            </a:extLst>
          </p:cNvPr>
          <p:cNvSpPr txBox="1"/>
          <p:nvPr/>
        </p:nvSpPr>
        <p:spPr>
          <a:xfrm>
            <a:off x="9683931" y="905765"/>
            <a:ext cx="2508069" cy="258532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2"/>
                </a:solidFill>
              </a:rPr>
              <a:t>Kids selection of cleats and jerseys</a:t>
            </a:r>
          </a:p>
          <a:p>
            <a:pPr marL="285750" indent="-285750">
              <a:buFont typeface="Arial" panose="020B0604020202020204" pitchFamily="34" charset="0"/>
              <a:buChar char="•"/>
            </a:pPr>
            <a:r>
              <a:rPr lang="en-US" dirty="0">
                <a:solidFill>
                  <a:schemeClr val="tx2"/>
                </a:solidFill>
              </a:rPr>
              <a:t>Online selection option for kids</a:t>
            </a:r>
          </a:p>
          <a:p>
            <a:pPr marL="285750" indent="-285750">
              <a:buFont typeface="Arial" panose="020B0604020202020204" pitchFamily="34" charset="0"/>
              <a:buChar char="•"/>
            </a:pPr>
            <a:r>
              <a:rPr lang="en-US" dirty="0">
                <a:solidFill>
                  <a:schemeClr val="tx2"/>
                </a:solidFill>
              </a:rPr>
              <a:t>Cleat options for all shoe sizes</a:t>
            </a:r>
          </a:p>
          <a:p>
            <a:pPr marL="285750" indent="-285750">
              <a:buFont typeface="Arial" panose="020B0604020202020204" pitchFamily="34" charset="0"/>
              <a:buChar char="•"/>
            </a:pPr>
            <a:r>
              <a:rPr lang="en-US" dirty="0">
                <a:solidFill>
                  <a:schemeClr val="tx2"/>
                </a:solidFill>
              </a:rPr>
              <a:t>Clear price tag</a:t>
            </a:r>
          </a:p>
          <a:p>
            <a:pPr marL="285750" indent="-285750">
              <a:buFont typeface="Arial" panose="020B0604020202020204" pitchFamily="34" charset="0"/>
              <a:buChar char="•"/>
            </a:pPr>
            <a:r>
              <a:rPr lang="en-US" dirty="0">
                <a:solidFill>
                  <a:schemeClr val="tx2"/>
                </a:solidFill>
              </a:rPr>
              <a:t>Cleat use options</a:t>
            </a:r>
          </a:p>
          <a:p>
            <a:pPr marL="285750" indent="-285750">
              <a:buFont typeface="Arial" panose="020B0604020202020204" pitchFamily="34" charset="0"/>
              <a:buChar char="•"/>
            </a:pPr>
            <a:endParaRPr lang="en-US" dirty="0">
              <a:solidFill>
                <a:schemeClr val="tx2"/>
              </a:solidFill>
            </a:endParaRPr>
          </a:p>
        </p:txBody>
      </p:sp>
      <p:sp>
        <p:nvSpPr>
          <p:cNvPr id="13" name="TextBox 12">
            <a:extLst>
              <a:ext uri="{FF2B5EF4-FFF2-40B4-BE49-F238E27FC236}">
                <a16:creationId xmlns:a16="http://schemas.microsoft.com/office/drawing/2014/main" id="{ADBC04B7-9F8E-FFD5-44B7-F087F80D03C1}"/>
              </a:ext>
            </a:extLst>
          </p:cNvPr>
          <p:cNvSpPr txBox="1"/>
          <p:nvPr/>
        </p:nvSpPr>
        <p:spPr>
          <a:xfrm>
            <a:off x="5538650" y="4492920"/>
            <a:ext cx="6479178" cy="2031325"/>
          </a:xfrm>
          <a:prstGeom prst="rect">
            <a:avLst/>
          </a:prstGeom>
          <a:noFill/>
        </p:spPr>
        <p:txBody>
          <a:bodyPr wrap="square" rtlCol="0">
            <a:spAutoFit/>
          </a:bodyPr>
          <a:lstStyle/>
          <a:p>
            <a:r>
              <a:rPr lang="en-US" dirty="0">
                <a:solidFill>
                  <a:schemeClr val="tx2"/>
                </a:solidFill>
              </a:rPr>
              <a:t>Diane decides to search for cleats and is ecstatic find a extensive selection of children’s cleats. In addition, she finds jerseys in kids and adult sizes so she can find the size and jersey that her child needs. She finds it relieving that the website has an easy navigation system and it allows her to look at all of the possible options for her son. She proceeds to put the cleats and jersey in her cart and is delighted when they both arrive.</a:t>
            </a:r>
          </a:p>
        </p:txBody>
      </p:sp>
      <p:sp>
        <p:nvSpPr>
          <p:cNvPr id="3" name="TextBox 2">
            <a:extLst>
              <a:ext uri="{FF2B5EF4-FFF2-40B4-BE49-F238E27FC236}">
                <a16:creationId xmlns:a16="http://schemas.microsoft.com/office/drawing/2014/main" id="{7C6403AE-922E-16CB-7B6E-DEF71C2FF383}"/>
              </a:ext>
            </a:extLst>
          </p:cNvPr>
          <p:cNvSpPr txBox="1"/>
          <p:nvPr/>
        </p:nvSpPr>
        <p:spPr>
          <a:xfrm>
            <a:off x="5869168" y="478999"/>
            <a:ext cx="1699802" cy="584775"/>
          </a:xfrm>
          <a:prstGeom prst="rect">
            <a:avLst/>
          </a:prstGeom>
          <a:noFill/>
        </p:spPr>
        <p:txBody>
          <a:bodyPr wrap="square" rtlCol="0">
            <a:spAutoFit/>
          </a:bodyPr>
          <a:lstStyle/>
          <a:p>
            <a:r>
              <a:rPr lang="en-US" sz="3200" u="sng" dirty="0">
                <a:solidFill>
                  <a:schemeClr val="tx2"/>
                </a:solidFill>
              </a:rPr>
              <a:t>Scenario</a:t>
            </a:r>
          </a:p>
        </p:txBody>
      </p:sp>
      <p:sp>
        <p:nvSpPr>
          <p:cNvPr id="4" name="TextBox 3">
            <a:extLst>
              <a:ext uri="{FF2B5EF4-FFF2-40B4-BE49-F238E27FC236}">
                <a16:creationId xmlns:a16="http://schemas.microsoft.com/office/drawing/2014/main" id="{F136D826-87DE-0A2D-24B5-532ACF8E5621}"/>
              </a:ext>
            </a:extLst>
          </p:cNvPr>
          <p:cNvSpPr txBox="1"/>
          <p:nvPr/>
        </p:nvSpPr>
        <p:spPr>
          <a:xfrm>
            <a:off x="10024111" y="196038"/>
            <a:ext cx="1699802" cy="584775"/>
          </a:xfrm>
          <a:prstGeom prst="rect">
            <a:avLst/>
          </a:prstGeom>
          <a:noFill/>
        </p:spPr>
        <p:txBody>
          <a:bodyPr wrap="square" rtlCol="0">
            <a:spAutoFit/>
          </a:bodyPr>
          <a:lstStyle/>
          <a:p>
            <a:pPr algn="ctr"/>
            <a:r>
              <a:rPr lang="en-US" sz="3200" u="sng" dirty="0">
                <a:solidFill>
                  <a:schemeClr val="tx2"/>
                </a:solidFill>
              </a:rPr>
              <a:t>Needs</a:t>
            </a:r>
          </a:p>
        </p:txBody>
      </p:sp>
      <p:sp>
        <p:nvSpPr>
          <p:cNvPr id="6" name="TextBox 5">
            <a:extLst>
              <a:ext uri="{FF2B5EF4-FFF2-40B4-BE49-F238E27FC236}">
                <a16:creationId xmlns:a16="http://schemas.microsoft.com/office/drawing/2014/main" id="{F2C7EF97-3C9E-3F5A-84F4-CA7E58B0B853}"/>
              </a:ext>
            </a:extLst>
          </p:cNvPr>
          <p:cNvSpPr txBox="1"/>
          <p:nvPr/>
        </p:nvSpPr>
        <p:spPr>
          <a:xfrm>
            <a:off x="5722891" y="3908145"/>
            <a:ext cx="1699802" cy="584775"/>
          </a:xfrm>
          <a:prstGeom prst="rect">
            <a:avLst/>
          </a:prstGeom>
          <a:noFill/>
        </p:spPr>
        <p:txBody>
          <a:bodyPr wrap="square" rtlCol="0">
            <a:spAutoFit/>
          </a:bodyPr>
          <a:lstStyle/>
          <a:p>
            <a:r>
              <a:rPr lang="en-US" sz="3200" u="sng" dirty="0">
                <a:solidFill>
                  <a:schemeClr val="tx2"/>
                </a:solidFill>
              </a:rPr>
              <a:t>Result</a:t>
            </a:r>
          </a:p>
        </p:txBody>
      </p:sp>
      <p:sp>
        <p:nvSpPr>
          <p:cNvPr id="7" name="TextBox 6">
            <a:extLst>
              <a:ext uri="{FF2B5EF4-FFF2-40B4-BE49-F238E27FC236}">
                <a16:creationId xmlns:a16="http://schemas.microsoft.com/office/drawing/2014/main" id="{0956EA9E-300C-C7AF-94FE-20DF9CA8C6D5}"/>
              </a:ext>
            </a:extLst>
          </p:cNvPr>
          <p:cNvSpPr txBox="1"/>
          <p:nvPr/>
        </p:nvSpPr>
        <p:spPr>
          <a:xfrm>
            <a:off x="1359216" y="2989516"/>
            <a:ext cx="1810703" cy="584775"/>
          </a:xfrm>
          <a:prstGeom prst="rect">
            <a:avLst/>
          </a:prstGeom>
          <a:noFill/>
        </p:spPr>
        <p:txBody>
          <a:bodyPr wrap="square" rtlCol="0">
            <a:spAutoFit/>
          </a:bodyPr>
          <a:lstStyle/>
          <a:p>
            <a:r>
              <a:rPr lang="en-US" sz="3200" u="sng" dirty="0">
                <a:solidFill>
                  <a:schemeClr val="tx2"/>
                </a:solidFill>
              </a:rPr>
              <a:t>Narrative</a:t>
            </a:r>
          </a:p>
        </p:txBody>
      </p:sp>
      <p:sp>
        <p:nvSpPr>
          <p:cNvPr id="10" name="Slide Number Placeholder 9">
            <a:extLst>
              <a:ext uri="{FF2B5EF4-FFF2-40B4-BE49-F238E27FC236}">
                <a16:creationId xmlns:a16="http://schemas.microsoft.com/office/drawing/2014/main" id="{BB7E7A49-8180-A3CF-063C-B45D9D948192}"/>
              </a:ext>
            </a:extLst>
          </p:cNvPr>
          <p:cNvSpPr>
            <a:spLocks noGrp="1"/>
          </p:cNvSpPr>
          <p:nvPr>
            <p:ph type="sldNum" sz="quarter" idx="12"/>
          </p:nvPr>
        </p:nvSpPr>
        <p:spPr/>
        <p:txBody>
          <a:bodyPr/>
          <a:lstStyle/>
          <a:p>
            <a:fld id="{69E57DC2-970A-4B3E-BB1C-7A09969E49DF}" type="slidenum">
              <a:rPr lang="en-US" smtClean="0"/>
              <a:t>22</a:t>
            </a:fld>
            <a:endParaRPr lang="en-US" dirty="0"/>
          </a:p>
        </p:txBody>
      </p:sp>
    </p:spTree>
    <p:extLst>
      <p:ext uri="{BB962C8B-B14F-4D97-AF65-F5344CB8AC3E}">
        <p14:creationId xmlns:p14="http://schemas.microsoft.com/office/powerpoint/2010/main" val="29934269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5634F-0EDA-862F-D982-858060F15756}"/>
              </a:ext>
            </a:extLst>
          </p:cNvPr>
          <p:cNvSpPr>
            <a:spLocks noGrp="1"/>
          </p:cNvSpPr>
          <p:nvPr>
            <p:ph type="title"/>
          </p:nvPr>
        </p:nvSpPr>
        <p:spPr/>
        <p:txBody>
          <a:bodyPr>
            <a:normAutofit/>
          </a:bodyPr>
          <a:lstStyle/>
          <a:p>
            <a:r>
              <a:rPr lang="en-US" sz="6000" dirty="0"/>
              <a:t>User Stories Table</a:t>
            </a:r>
          </a:p>
        </p:txBody>
      </p:sp>
      <p:graphicFrame>
        <p:nvGraphicFramePr>
          <p:cNvPr id="5" name="Table 4">
            <a:extLst>
              <a:ext uri="{FF2B5EF4-FFF2-40B4-BE49-F238E27FC236}">
                <a16:creationId xmlns:a16="http://schemas.microsoft.com/office/drawing/2014/main" id="{3BE90F05-176D-F8B8-A3D8-B52940479675}"/>
              </a:ext>
            </a:extLst>
          </p:cNvPr>
          <p:cNvGraphicFramePr>
            <a:graphicFrameLocks noGrp="1"/>
          </p:cNvGraphicFramePr>
          <p:nvPr>
            <p:extLst>
              <p:ext uri="{D42A27DB-BD31-4B8C-83A1-F6EECF244321}">
                <p14:modId xmlns:p14="http://schemas.microsoft.com/office/powerpoint/2010/main" val="665565597"/>
              </p:ext>
            </p:extLst>
          </p:nvPr>
        </p:nvGraphicFramePr>
        <p:xfrm>
          <a:off x="2275840" y="2217539"/>
          <a:ext cx="8128000" cy="3186225"/>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130742719"/>
                    </a:ext>
                  </a:extLst>
                </a:gridCol>
                <a:gridCol w="4064000">
                  <a:extLst>
                    <a:ext uri="{9D8B030D-6E8A-4147-A177-3AD203B41FA5}">
                      <a16:colId xmlns:a16="http://schemas.microsoft.com/office/drawing/2014/main" val="660269291"/>
                    </a:ext>
                  </a:extLst>
                </a:gridCol>
              </a:tblGrid>
              <a:tr h="625905">
                <a:tc>
                  <a:txBody>
                    <a:bodyPr/>
                    <a:lstStyle/>
                    <a:p>
                      <a:pPr algn="ctr"/>
                      <a:r>
                        <a:rPr lang="en-US" dirty="0"/>
                        <a:t>User</a:t>
                      </a:r>
                    </a:p>
                  </a:txBody>
                  <a:tcPr/>
                </a:tc>
                <a:tc>
                  <a:txBody>
                    <a:bodyPr/>
                    <a:lstStyle/>
                    <a:p>
                      <a:pPr algn="ctr"/>
                      <a:r>
                        <a:rPr lang="en-US" dirty="0"/>
                        <a:t>User Story</a:t>
                      </a:r>
                    </a:p>
                  </a:txBody>
                  <a:tcPr/>
                </a:tc>
                <a:extLst>
                  <a:ext uri="{0D108BD9-81ED-4DB2-BD59-A6C34878D82A}">
                    <a16:rowId xmlns:a16="http://schemas.microsoft.com/office/drawing/2014/main" val="778960926"/>
                  </a:ext>
                </a:extLst>
              </a:tr>
              <a:tr h="625905">
                <a:tc>
                  <a:txBody>
                    <a:bodyPr/>
                    <a:lstStyle/>
                    <a:p>
                      <a:pPr algn="ctr"/>
                      <a:r>
                        <a:rPr lang="en-US" dirty="0">
                          <a:solidFill>
                            <a:schemeClr val="tx2"/>
                          </a:solidFill>
                        </a:rPr>
                        <a:t>Persona 1: Diane Montgomery </a:t>
                      </a:r>
                    </a:p>
                  </a:txBody>
                  <a:tcPr/>
                </a:tc>
                <a:tc>
                  <a:txBody>
                    <a:bodyPr/>
                    <a:lstStyle/>
                    <a:p>
                      <a:r>
                        <a:rPr lang="en-US" dirty="0">
                          <a:solidFill>
                            <a:schemeClr val="tx2"/>
                          </a:solidFill>
                        </a:rPr>
                        <a:t>As a user I need a kids selection of cleats and jerseys</a:t>
                      </a:r>
                    </a:p>
                  </a:txBody>
                  <a:tcPr/>
                </a:tc>
                <a:extLst>
                  <a:ext uri="{0D108BD9-81ED-4DB2-BD59-A6C34878D82A}">
                    <a16:rowId xmlns:a16="http://schemas.microsoft.com/office/drawing/2014/main" val="3347877433"/>
                  </a:ext>
                </a:extLst>
              </a:tr>
              <a:tr h="62590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Persona 1: Diane Montgomery </a:t>
                      </a:r>
                    </a:p>
                  </a:txBody>
                  <a:tcPr/>
                </a:tc>
                <a:tc>
                  <a:txBody>
                    <a:bodyPr/>
                    <a:lstStyle/>
                    <a:p>
                      <a:r>
                        <a:rPr lang="en-US" dirty="0">
                          <a:solidFill>
                            <a:schemeClr val="tx2"/>
                          </a:solidFill>
                        </a:rPr>
                        <a:t>As a user I need an online section in the website specifically for kids gear</a:t>
                      </a:r>
                    </a:p>
                  </a:txBody>
                  <a:tcPr/>
                </a:tc>
                <a:extLst>
                  <a:ext uri="{0D108BD9-81ED-4DB2-BD59-A6C34878D82A}">
                    <a16:rowId xmlns:a16="http://schemas.microsoft.com/office/drawing/2014/main" val="4231536094"/>
                  </a:ext>
                </a:extLst>
              </a:tr>
              <a:tr h="62590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Persona 1: Diane Montgomery </a:t>
                      </a:r>
                      <a:endParaRPr lang="en-US" b="1" dirty="0">
                        <a:solidFill>
                          <a:schemeClr val="tx2"/>
                        </a:solidFill>
                      </a:endParaRPr>
                    </a:p>
                  </a:txBody>
                  <a:tcPr/>
                </a:tc>
                <a:tc>
                  <a:txBody>
                    <a:bodyPr/>
                    <a:lstStyle/>
                    <a:p>
                      <a:r>
                        <a:rPr lang="en-US" dirty="0">
                          <a:solidFill>
                            <a:schemeClr val="tx2"/>
                          </a:solidFill>
                        </a:rPr>
                        <a:t>As a user I need clear price tag on the items</a:t>
                      </a:r>
                    </a:p>
                  </a:txBody>
                  <a:tcPr/>
                </a:tc>
                <a:extLst>
                  <a:ext uri="{0D108BD9-81ED-4DB2-BD59-A6C34878D82A}">
                    <a16:rowId xmlns:a16="http://schemas.microsoft.com/office/drawing/2014/main" val="383118291"/>
                  </a:ext>
                </a:extLst>
              </a:tr>
              <a:tr h="62590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Persona 1: Diane Montgomery </a:t>
                      </a:r>
                    </a:p>
                  </a:txBody>
                  <a:tcPr/>
                </a:tc>
                <a:tc>
                  <a:txBody>
                    <a:bodyPr/>
                    <a:lstStyle/>
                    <a:p>
                      <a:r>
                        <a:rPr lang="en-US" dirty="0">
                          <a:solidFill>
                            <a:schemeClr val="tx2"/>
                          </a:solidFill>
                        </a:rPr>
                        <a:t>As a user I need cleat usages explanation</a:t>
                      </a:r>
                    </a:p>
                  </a:txBody>
                  <a:tcPr/>
                </a:tc>
                <a:extLst>
                  <a:ext uri="{0D108BD9-81ED-4DB2-BD59-A6C34878D82A}">
                    <a16:rowId xmlns:a16="http://schemas.microsoft.com/office/drawing/2014/main" val="3372537347"/>
                  </a:ext>
                </a:extLst>
              </a:tr>
            </a:tbl>
          </a:graphicData>
        </a:graphic>
      </p:graphicFrame>
      <p:sp>
        <p:nvSpPr>
          <p:cNvPr id="4" name="Slide Number Placeholder 3">
            <a:extLst>
              <a:ext uri="{FF2B5EF4-FFF2-40B4-BE49-F238E27FC236}">
                <a16:creationId xmlns:a16="http://schemas.microsoft.com/office/drawing/2014/main" id="{98E50F55-E8B2-7A94-78A8-F1199B3EA373}"/>
              </a:ext>
            </a:extLst>
          </p:cNvPr>
          <p:cNvSpPr>
            <a:spLocks noGrp="1"/>
          </p:cNvSpPr>
          <p:nvPr>
            <p:ph type="sldNum" sz="quarter" idx="12"/>
          </p:nvPr>
        </p:nvSpPr>
        <p:spPr/>
        <p:txBody>
          <a:bodyPr/>
          <a:lstStyle/>
          <a:p>
            <a:fld id="{69E57DC2-970A-4B3E-BB1C-7A09969E49DF}" type="slidenum">
              <a:rPr lang="en-US" smtClean="0"/>
              <a:t>23</a:t>
            </a:fld>
            <a:endParaRPr lang="en-US" dirty="0"/>
          </a:p>
        </p:txBody>
      </p:sp>
    </p:spTree>
    <p:extLst>
      <p:ext uri="{BB962C8B-B14F-4D97-AF65-F5344CB8AC3E}">
        <p14:creationId xmlns:p14="http://schemas.microsoft.com/office/powerpoint/2010/main" val="1828523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851AC2-6C8C-C0CA-2E62-D0E9FDDA11E7}"/>
              </a:ext>
            </a:extLst>
          </p:cNvPr>
          <p:cNvSpPr>
            <a:spLocks noGrp="1"/>
          </p:cNvSpPr>
          <p:nvPr>
            <p:ph type="title"/>
          </p:nvPr>
        </p:nvSpPr>
        <p:spPr/>
        <p:txBody>
          <a:bodyPr/>
          <a:lstStyle/>
          <a:p>
            <a:r>
              <a:rPr lang="en-US" dirty="0"/>
              <a:t>Website taxonomy</a:t>
            </a:r>
          </a:p>
        </p:txBody>
      </p:sp>
      <p:sp>
        <p:nvSpPr>
          <p:cNvPr id="6" name="Text Placeholder 5">
            <a:extLst>
              <a:ext uri="{FF2B5EF4-FFF2-40B4-BE49-F238E27FC236}">
                <a16:creationId xmlns:a16="http://schemas.microsoft.com/office/drawing/2014/main" id="{6DA49FF0-5F6E-CB58-949E-449AFE0B84ED}"/>
              </a:ext>
            </a:extLst>
          </p:cNvPr>
          <p:cNvSpPr>
            <a:spLocks noGrp="1"/>
          </p:cNvSpPr>
          <p:nvPr>
            <p:ph type="body" idx="1"/>
          </p:nvPr>
        </p:nvSpPr>
        <p:spPr/>
        <p:txBody>
          <a:bodyPr/>
          <a:lstStyle/>
          <a:p>
            <a:r>
              <a:rPr lang="en-US" dirty="0"/>
              <a:t>Chapter 3</a:t>
            </a:r>
          </a:p>
        </p:txBody>
      </p:sp>
      <p:sp>
        <p:nvSpPr>
          <p:cNvPr id="8" name="Slide Number Placeholder 7">
            <a:extLst>
              <a:ext uri="{FF2B5EF4-FFF2-40B4-BE49-F238E27FC236}">
                <a16:creationId xmlns:a16="http://schemas.microsoft.com/office/drawing/2014/main" id="{559BB1D6-4097-64ED-7150-C6F65EED714D}"/>
              </a:ext>
            </a:extLst>
          </p:cNvPr>
          <p:cNvSpPr>
            <a:spLocks noGrp="1"/>
          </p:cNvSpPr>
          <p:nvPr>
            <p:ph type="sldNum" sz="quarter" idx="12"/>
          </p:nvPr>
        </p:nvSpPr>
        <p:spPr/>
        <p:txBody>
          <a:bodyPr/>
          <a:lstStyle/>
          <a:p>
            <a:fld id="{69E57DC2-970A-4B3E-BB1C-7A09969E49DF}" type="slidenum">
              <a:rPr lang="en-US" smtClean="0"/>
              <a:pPr/>
              <a:t>24</a:t>
            </a:fld>
            <a:endParaRPr lang="en-US" dirty="0"/>
          </a:p>
        </p:txBody>
      </p:sp>
    </p:spTree>
    <p:extLst>
      <p:ext uri="{BB962C8B-B14F-4D97-AF65-F5344CB8AC3E}">
        <p14:creationId xmlns:p14="http://schemas.microsoft.com/office/powerpoint/2010/main" val="2288518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423E3647-2D35-1218-CCBC-AAA80560CBF9}"/>
              </a:ext>
            </a:extLst>
          </p:cNvPr>
          <p:cNvSpPr>
            <a:spLocks noGrp="1"/>
          </p:cNvSpPr>
          <p:nvPr>
            <p:ph type="title"/>
          </p:nvPr>
        </p:nvSpPr>
        <p:spPr/>
        <p:txBody>
          <a:bodyPr/>
          <a:lstStyle/>
          <a:p>
            <a:pPr algn="ctr"/>
            <a:r>
              <a:rPr lang="en-US" dirty="0"/>
              <a:t>Website Taxonomy:</a:t>
            </a:r>
            <a:br>
              <a:rPr lang="en-US" dirty="0"/>
            </a:br>
            <a:r>
              <a:rPr lang="en-US" dirty="0"/>
              <a:t>Main Sections</a:t>
            </a:r>
          </a:p>
        </p:txBody>
      </p:sp>
      <p:sp>
        <p:nvSpPr>
          <p:cNvPr id="17" name="Slide Number Placeholder 16">
            <a:extLst>
              <a:ext uri="{FF2B5EF4-FFF2-40B4-BE49-F238E27FC236}">
                <a16:creationId xmlns:a16="http://schemas.microsoft.com/office/drawing/2014/main" id="{356E46C8-8ED4-8830-1269-E4B8438A0B7E}"/>
              </a:ext>
            </a:extLst>
          </p:cNvPr>
          <p:cNvSpPr>
            <a:spLocks noGrp="1"/>
          </p:cNvSpPr>
          <p:nvPr>
            <p:ph type="sldNum" sz="quarter" idx="12"/>
          </p:nvPr>
        </p:nvSpPr>
        <p:spPr/>
        <p:txBody>
          <a:bodyPr/>
          <a:lstStyle/>
          <a:p>
            <a:fld id="{69E57DC2-970A-4B3E-BB1C-7A09969E49DF}" type="slidenum">
              <a:rPr lang="en-US" smtClean="0"/>
              <a:t>25</a:t>
            </a:fld>
            <a:endParaRPr lang="en-US" dirty="0"/>
          </a:p>
        </p:txBody>
      </p:sp>
      <p:pic>
        <p:nvPicPr>
          <p:cNvPr id="5" name="Picture 4">
            <a:extLst>
              <a:ext uri="{FF2B5EF4-FFF2-40B4-BE49-F238E27FC236}">
                <a16:creationId xmlns:a16="http://schemas.microsoft.com/office/drawing/2014/main" id="{4F663AD8-E054-2281-BBFB-B16D1DFDCB54}"/>
              </a:ext>
            </a:extLst>
          </p:cNvPr>
          <p:cNvPicPr>
            <a:picLocks noChangeAspect="1"/>
          </p:cNvPicPr>
          <p:nvPr/>
        </p:nvPicPr>
        <p:blipFill>
          <a:blip r:embed="rId2"/>
          <a:stretch>
            <a:fillRect/>
          </a:stretch>
        </p:blipFill>
        <p:spPr>
          <a:xfrm>
            <a:off x="1790588" y="2272937"/>
            <a:ext cx="9076653" cy="3397111"/>
          </a:xfrm>
          <a:prstGeom prst="rect">
            <a:avLst/>
          </a:prstGeom>
        </p:spPr>
      </p:pic>
    </p:spTree>
    <p:extLst>
      <p:ext uri="{BB962C8B-B14F-4D97-AF65-F5344CB8AC3E}">
        <p14:creationId xmlns:p14="http://schemas.microsoft.com/office/powerpoint/2010/main" val="1722127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5075CF8-9038-18CC-7B1C-40BA243AFECF}"/>
              </a:ext>
            </a:extLst>
          </p:cNvPr>
          <p:cNvPicPr>
            <a:picLocks noGrp="1" noChangeAspect="1"/>
          </p:cNvPicPr>
          <p:nvPr>
            <p:ph sz="half" idx="1"/>
          </p:nvPr>
        </p:nvPicPr>
        <p:blipFill>
          <a:blip r:embed="rId2"/>
          <a:stretch>
            <a:fillRect/>
          </a:stretch>
        </p:blipFill>
        <p:spPr>
          <a:xfrm>
            <a:off x="1219200" y="1428750"/>
            <a:ext cx="10487752" cy="4832713"/>
          </a:xfrm>
        </p:spPr>
      </p:pic>
      <p:sp>
        <p:nvSpPr>
          <p:cNvPr id="7" name="Title 1">
            <a:extLst>
              <a:ext uri="{FF2B5EF4-FFF2-40B4-BE49-F238E27FC236}">
                <a16:creationId xmlns:a16="http://schemas.microsoft.com/office/drawing/2014/main" id="{C2002230-EE08-33EC-9AF1-7047BE971B28}"/>
              </a:ext>
            </a:extLst>
          </p:cNvPr>
          <p:cNvSpPr>
            <a:spLocks noGrp="1"/>
          </p:cNvSpPr>
          <p:nvPr>
            <p:ph type="title"/>
          </p:nvPr>
        </p:nvSpPr>
        <p:spPr>
          <a:xfrm>
            <a:off x="1371600" y="685800"/>
            <a:ext cx="9601200" cy="1485900"/>
          </a:xfrm>
        </p:spPr>
        <p:txBody>
          <a:bodyPr/>
          <a:lstStyle/>
          <a:p>
            <a:pPr algn="ctr"/>
            <a:r>
              <a:rPr lang="en-US" dirty="0"/>
              <a:t>User Persona Flow 1</a:t>
            </a:r>
          </a:p>
        </p:txBody>
      </p:sp>
      <p:sp>
        <p:nvSpPr>
          <p:cNvPr id="9" name="Slide Number Placeholder 8">
            <a:extLst>
              <a:ext uri="{FF2B5EF4-FFF2-40B4-BE49-F238E27FC236}">
                <a16:creationId xmlns:a16="http://schemas.microsoft.com/office/drawing/2014/main" id="{1B19DF4A-964E-940C-C36B-091A4B530E1C}"/>
              </a:ext>
            </a:extLst>
          </p:cNvPr>
          <p:cNvSpPr>
            <a:spLocks noGrp="1"/>
          </p:cNvSpPr>
          <p:nvPr>
            <p:ph type="sldNum" sz="quarter" idx="12"/>
          </p:nvPr>
        </p:nvSpPr>
        <p:spPr/>
        <p:txBody>
          <a:bodyPr/>
          <a:lstStyle/>
          <a:p>
            <a:fld id="{69E57DC2-970A-4B3E-BB1C-7A09969E49DF}" type="slidenum">
              <a:rPr lang="en-US" smtClean="0"/>
              <a:t>26</a:t>
            </a:fld>
            <a:endParaRPr lang="en-US" dirty="0"/>
          </a:p>
        </p:txBody>
      </p:sp>
    </p:spTree>
    <p:extLst>
      <p:ext uri="{BB962C8B-B14F-4D97-AF65-F5344CB8AC3E}">
        <p14:creationId xmlns:p14="http://schemas.microsoft.com/office/powerpoint/2010/main" val="3507322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CE23C0-EABC-81D6-5081-D5379D8B8E94}"/>
              </a:ext>
            </a:extLst>
          </p:cNvPr>
          <p:cNvPicPr>
            <a:picLocks noChangeAspect="1"/>
          </p:cNvPicPr>
          <p:nvPr/>
        </p:nvPicPr>
        <p:blipFill>
          <a:blip r:embed="rId2"/>
          <a:stretch>
            <a:fillRect/>
          </a:stretch>
        </p:blipFill>
        <p:spPr>
          <a:xfrm>
            <a:off x="1992850" y="1392190"/>
            <a:ext cx="8827550" cy="5100587"/>
          </a:xfrm>
          <a:prstGeom prst="rect">
            <a:avLst/>
          </a:prstGeom>
        </p:spPr>
      </p:pic>
      <p:sp>
        <p:nvSpPr>
          <p:cNvPr id="4" name="Title 1">
            <a:extLst>
              <a:ext uri="{FF2B5EF4-FFF2-40B4-BE49-F238E27FC236}">
                <a16:creationId xmlns:a16="http://schemas.microsoft.com/office/drawing/2014/main" id="{CABB03FB-A156-F9DB-6406-898043E0F3D6}"/>
              </a:ext>
            </a:extLst>
          </p:cNvPr>
          <p:cNvSpPr>
            <a:spLocks noGrp="1"/>
          </p:cNvSpPr>
          <p:nvPr>
            <p:ph type="title"/>
          </p:nvPr>
        </p:nvSpPr>
        <p:spPr>
          <a:xfrm>
            <a:off x="1371600" y="685800"/>
            <a:ext cx="9601200" cy="1485900"/>
          </a:xfrm>
        </p:spPr>
        <p:txBody>
          <a:bodyPr/>
          <a:lstStyle/>
          <a:p>
            <a:pPr algn="ctr"/>
            <a:r>
              <a:rPr lang="en-US" dirty="0"/>
              <a:t>User Persona Flow 2</a:t>
            </a:r>
          </a:p>
        </p:txBody>
      </p:sp>
      <p:sp>
        <p:nvSpPr>
          <p:cNvPr id="7" name="Slide Number Placeholder 6">
            <a:extLst>
              <a:ext uri="{FF2B5EF4-FFF2-40B4-BE49-F238E27FC236}">
                <a16:creationId xmlns:a16="http://schemas.microsoft.com/office/drawing/2014/main" id="{C5F6FE85-77ED-B2C5-26C1-F9F84469C403}"/>
              </a:ext>
            </a:extLst>
          </p:cNvPr>
          <p:cNvSpPr>
            <a:spLocks noGrp="1"/>
          </p:cNvSpPr>
          <p:nvPr>
            <p:ph type="sldNum" sz="quarter" idx="12"/>
          </p:nvPr>
        </p:nvSpPr>
        <p:spPr/>
        <p:txBody>
          <a:bodyPr/>
          <a:lstStyle/>
          <a:p>
            <a:fld id="{69E57DC2-970A-4B3E-BB1C-7A09969E49DF}" type="slidenum">
              <a:rPr lang="en-US" smtClean="0"/>
              <a:t>27</a:t>
            </a:fld>
            <a:endParaRPr lang="en-US" dirty="0"/>
          </a:p>
        </p:txBody>
      </p:sp>
    </p:spTree>
    <p:extLst>
      <p:ext uri="{BB962C8B-B14F-4D97-AF65-F5344CB8AC3E}">
        <p14:creationId xmlns:p14="http://schemas.microsoft.com/office/powerpoint/2010/main" val="6164446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A1326A-C485-ACD6-174A-6FA6B6D4DE34}"/>
              </a:ext>
            </a:extLst>
          </p:cNvPr>
          <p:cNvPicPr>
            <a:picLocks noChangeAspect="1"/>
          </p:cNvPicPr>
          <p:nvPr/>
        </p:nvPicPr>
        <p:blipFill>
          <a:blip r:embed="rId2"/>
          <a:stretch>
            <a:fillRect/>
          </a:stretch>
        </p:blipFill>
        <p:spPr>
          <a:xfrm>
            <a:off x="1835834" y="1541417"/>
            <a:ext cx="9136966" cy="4950535"/>
          </a:xfrm>
          <a:prstGeom prst="rect">
            <a:avLst/>
          </a:prstGeom>
        </p:spPr>
      </p:pic>
      <p:sp>
        <p:nvSpPr>
          <p:cNvPr id="4" name="Title 1">
            <a:extLst>
              <a:ext uri="{FF2B5EF4-FFF2-40B4-BE49-F238E27FC236}">
                <a16:creationId xmlns:a16="http://schemas.microsoft.com/office/drawing/2014/main" id="{795424DC-1A02-4F69-5521-F3E208AF44E4}"/>
              </a:ext>
            </a:extLst>
          </p:cNvPr>
          <p:cNvSpPr>
            <a:spLocks noGrp="1"/>
          </p:cNvSpPr>
          <p:nvPr>
            <p:ph type="title"/>
          </p:nvPr>
        </p:nvSpPr>
        <p:spPr>
          <a:xfrm>
            <a:off x="1371600" y="685800"/>
            <a:ext cx="9601200" cy="1485900"/>
          </a:xfrm>
        </p:spPr>
        <p:txBody>
          <a:bodyPr/>
          <a:lstStyle/>
          <a:p>
            <a:pPr algn="ctr"/>
            <a:r>
              <a:rPr lang="en-US" dirty="0"/>
              <a:t>User Persona Flow 3</a:t>
            </a:r>
          </a:p>
        </p:txBody>
      </p:sp>
      <p:sp>
        <p:nvSpPr>
          <p:cNvPr id="7" name="Slide Number Placeholder 6">
            <a:extLst>
              <a:ext uri="{FF2B5EF4-FFF2-40B4-BE49-F238E27FC236}">
                <a16:creationId xmlns:a16="http://schemas.microsoft.com/office/drawing/2014/main" id="{37E31AB2-7AC4-4497-8FFA-5CA2239AE1E9}"/>
              </a:ext>
            </a:extLst>
          </p:cNvPr>
          <p:cNvSpPr>
            <a:spLocks noGrp="1"/>
          </p:cNvSpPr>
          <p:nvPr>
            <p:ph type="sldNum" sz="quarter" idx="12"/>
          </p:nvPr>
        </p:nvSpPr>
        <p:spPr/>
        <p:txBody>
          <a:bodyPr/>
          <a:lstStyle/>
          <a:p>
            <a:fld id="{69E57DC2-970A-4B3E-BB1C-7A09969E49DF}" type="slidenum">
              <a:rPr lang="en-US" smtClean="0"/>
              <a:t>28</a:t>
            </a:fld>
            <a:endParaRPr lang="en-US" dirty="0"/>
          </a:p>
        </p:txBody>
      </p:sp>
    </p:spTree>
    <p:extLst>
      <p:ext uri="{BB962C8B-B14F-4D97-AF65-F5344CB8AC3E}">
        <p14:creationId xmlns:p14="http://schemas.microsoft.com/office/powerpoint/2010/main" val="25268070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C2337-BC1C-D25F-DEF4-303B595EE0D7}"/>
              </a:ext>
            </a:extLst>
          </p:cNvPr>
          <p:cNvSpPr>
            <a:spLocks noGrp="1"/>
          </p:cNvSpPr>
          <p:nvPr>
            <p:ph type="title"/>
          </p:nvPr>
        </p:nvSpPr>
        <p:spPr>
          <a:xfrm>
            <a:off x="1371600" y="215537"/>
            <a:ext cx="9601200" cy="1485900"/>
          </a:xfrm>
        </p:spPr>
        <p:txBody>
          <a:bodyPr/>
          <a:lstStyle/>
          <a:p>
            <a:pPr algn="ctr"/>
            <a:r>
              <a:rPr lang="en-US" dirty="0"/>
              <a:t>Complete Site Map</a:t>
            </a:r>
          </a:p>
        </p:txBody>
      </p:sp>
      <p:sp>
        <p:nvSpPr>
          <p:cNvPr id="8" name="Slide Number Placeholder 7">
            <a:extLst>
              <a:ext uri="{FF2B5EF4-FFF2-40B4-BE49-F238E27FC236}">
                <a16:creationId xmlns:a16="http://schemas.microsoft.com/office/drawing/2014/main" id="{65B2E672-3B3D-7AF3-100F-D5024C7947AB}"/>
              </a:ext>
            </a:extLst>
          </p:cNvPr>
          <p:cNvSpPr>
            <a:spLocks noGrp="1"/>
          </p:cNvSpPr>
          <p:nvPr>
            <p:ph type="sldNum" sz="quarter" idx="12"/>
          </p:nvPr>
        </p:nvSpPr>
        <p:spPr/>
        <p:txBody>
          <a:bodyPr/>
          <a:lstStyle/>
          <a:p>
            <a:fld id="{69E57DC2-970A-4B3E-BB1C-7A09969E49DF}" type="slidenum">
              <a:rPr lang="en-US" smtClean="0"/>
              <a:t>29</a:t>
            </a:fld>
            <a:endParaRPr lang="en-US" dirty="0"/>
          </a:p>
        </p:txBody>
      </p:sp>
      <p:pic>
        <p:nvPicPr>
          <p:cNvPr id="4" name="Picture 3">
            <a:extLst>
              <a:ext uri="{FF2B5EF4-FFF2-40B4-BE49-F238E27FC236}">
                <a16:creationId xmlns:a16="http://schemas.microsoft.com/office/drawing/2014/main" id="{369913F7-5792-D4B4-2CF6-BB152562A74A}"/>
              </a:ext>
            </a:extLst>
          </p:cNvPr>
          <p:cNvPicPr>
            <a:picLocks noChangeAspect="1"/>
          </p:cNvPicPr>
          <p:nvPr/>
        </p:nvPicPr>
        <p:blipFill>
          <a:blip r:embed="rId2"/>
          <a:stretch>
            <a:fillRect/>
          </a:stretch>
        </p:blipFill>
        <p:spPr>
          <a:xfrm>
            <a:off x="2297256" y="1030822"/>
            <a:ext cx="7749888" cy="5550681"/>
          </a:xfrm>
          <a:prstGeom prst="rect">
            <a:avLst/>
          </a:prstGeom>
        </p:spPr>
      </p:pic>
    </p:spTree>
    <p:extLst>
      <p:ext uri="{BB962C8B-B14F-4D97-AF65-F5344CB8AC3E}">
        <p14:creationId xmlns:p14="http://schemas.microsoft.com/office/powerpoint/2010/main" val="181603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18295D-A18B-F8F1-3106-AEC803B703F8}"/>
              </a:ext>
            </a:extLst>
          </p:cNvPr>
          <p:cNvSpPr>
            <a:spLocks noGrp="1"/>
          </p:cNvSpPr>
          <p:nvPr>
            <p:ph type="title"/>
          </p:nvPr>
        </p:nvSpPr>
        <p:spPr/>
        <p:txBody>
          <a:bodyPr/>
          <a:lstStyle/>
          <a:p>
            <a:r>
              <a:rPr lang="en-US" dirty="0"/>
              <a:t>Business Strategy</a:t>
            </a:r>
          </a:p>
        </p:txBody>
      </p:sp>
      <p:sp>
        <p:nvSpPr>
          <p:cNvPr id="2" name="Text Placeholder 1">
            <a:extLst>
              <a:ext uri="{FF2B5EF4-FFF2-40B4-BE49-F238E27FC236}">
                <a16:creationId xmlns:a16="http://schemas.microsoft.com/office/drawing/2014/main" id="{1BAF0811-828D-28A5-02F3-A148E0D19424}"/>
              </a:ext>
            </a:extLst>
          </p:cNvPr>
          <p:cNvSpPr>
            <a:spLocks noGrp="1"/>
          </p:cNvSpPr>
          <p:nvPr>
            <p:ph type="body" idx="1"/>
          </p:nvPr>
        </p:nvSpPr>
        <p:spPr/>
        <p:txBody>
          <a:bodyPr/>
          <a:lstStyle/>
          <a:p>
            <a:r>
              <a:rPr lang="en-US" dirty="0"/>
              <a:t>Chapter 1</a:t>
            </a:r>
          </a:p>
        </p:txBody>
      </p:sp>
      <p:sp>
        <p:nvSpPr>
          <p:cNvPr id="5" name="Slide Number Placeholder 4">
            <a:extLst>
              <a:ext uri="{FF2B5EF4-FFF2-40B4-BE49-F238E27FC236}">
                <a16:creationId xmlns:a16="http://schemas.microsoft.com/office/drawing/2014/main" id="{C872C8AC-1528-FA83-59BA-870D9E100DA8}"/>
              </a:ext>
            </a:extLst>
          </p:cNvPr>
          <p:cNvSpPr>
            <a:spLocks noGrp="1"/>
          </p:cNvSpPr>
          <p:nvPr>
            <p:ph type="sldNum" sz="quarter" idx="12"/>
          </p:nvPr>
        </p:nvSpPr>
        <p:spPr/>
        <p:txBody>
          <a:bodyPr/>
          <a:lstStyle/>
          <a:p>
            <a:fld id="{69E57DC2-970A-4B3E-BB1C-7A09969E49DF}" type="slidenum">
              <a:rPr lang="en-US" smtClean="0"/>
              <a:pPr/>
              <a:t>3</a:t>
            </a:fld>
            <a:endParaRPr lang="en-US" dirty="0"/>
          </a:p>
        </p:txBody>
      </p:sp>
    </p:spTree>
    <p:extLst>
      <p:ext uri="{BB962C8B-B14F-4D97-AF65-F5344CB8AC3E}">
        <p14:creationId xmlns:p14="http://schemas.microsoft.com/office/powerpoint/2010/main" val="3518124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1DECA59-8869-2A86-DB9E-952C5441368A}"/>
              </a:ext>
            </a:extLst>
          </p:cNvPr>
          <p:cNvSpPr>
            <a:spLocks noGrp="1"/>
          </p:cNvSpPr>
          <p:nvPr>
            <p:ph type="title"/>
          </p:nvPr>
        </p:nvSpPr>
        <p:spPr>
          <a:xfrm>
            <a:off x="1371600" y="685800"/>
            <a:ext cx="9601200" cy="1485900"/>
          </a:xfrm>
        </p:spPr>
        <p:txBody>
          <a:bodyPr/>
          <a:lstStyle/>
          <a:p>
            <a:pPr algn="ctr"/>
            <a:r>
              <a:rPr lang="en-US" dirty="0"/>
              <a:t>Site Map Split 1</a:t>
            </a:r>
          </a:p>
        </p:txBody>
      </p:sp>
      <p:sp>
        <p:nvSpPr>
          <p:cNvPr id="9" name="Slide Number Placeholder 8">
            <a:extLst>
              <a:ext uri="{FF2B5EF4-FFF2-40B4-BE49-F238E27FC236}">
                <a16:creationId xmlns:a16="http://schemas.microsoft.com/office/drawing/2014/main" id="{BC8322B7-377F-721B-22D6-7630AE2450B1}"/>
              </a:ext>
            </a:extLst>
          </p:cNvPr>
          <p:cNvSpPr>
            <a:spLocks noGrp="1"/>
          </p:cNvSpPr>
          <p:nvPr>
            <p:ph type="sldNum" sz="quarter" idx="12"/>
          </p:nvPr>
        </p:nvSpPr>
        <p:spPr/>
        <p:txBody>
          <a:bodyPr/>
          <a:lstStyle/>
          <a:p>
            <a:fld id="{69E57DC2-970A-4B3E-BB1C-7A09969E49DF}" type="slidenum">
              <a:rPr lang="en-US" smtClean="0"/>
              <a:t>30</a:t>
            </a:fld>
            <a:endParaRPr lang="en-US" dirty="0"/>
          </a:p>
        </p:txBody>
      </p:sp>
      <p:pic>
        <p:nvPicPr>
          <p:cNvPr id="3" name="Picture 2">
            <a:extLst>
              <a:ext uri="{FF2B5EF4-FFF2-40B4-BE49-F238E27FC236}">
                <a16:creationId xmlns:a16="http://schemas.microsoft.com/office/drawing/2014/main" id="{880B688A-E48D-F437-91D6-CC43E2D283BA}"/>
              </a:ext>
            </a:extLst>
          </p:cNvPr>
          <p:cNvPicPr>
            <a:picLocks noChangeAspect="1"/>
          </p:cNvPicPr>
          <p:nvPr/>
        </p:nvPicPr>
        <p:blipFill>
          <a:blip r:embed="rId2"/>
          <a:stretch>
            <a:fillRect/>
          </a:stretch>
        </p:blipFill>
        <p:spPr>
          <a:xfrm>
            <a:off x="2325172" y="2011681"/>
            <a:ext cx="7945710" cy="3900775"/>
          </a:xfrm>
          <a:prstGeom prst="rect">
            <a:avLst/>
          </a:prstGeom>
        </p:spPr>
      </p:pic>
    </p:spTree>
    <p:extLst>
      <p:ext uri="{BB962C8B-B14F-4D97-AF65-F5344CB8AC3E}">
        <p14:creationId xmlns:p14="http://schemas.microsoft.com/office/powerpoint/2010/main" val="13302501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299CE1F-8C08-1E26-B08E-86619313E19E}"/>
              </a:ext>
            </a:extLst>
          </p:cNvPr>
          <p:cNvPicPr>
            <a:picLocks noChangeAspect="1"/>
          </p:cNvPicPr>
          <p:nvPr/>
        </p:nvPicPr>
        <p:blipFill>
          <a:blip r:embed="rId2"/>
          <a:stretch>
            <a:fillRect/>
          </a:stretch>
        </p:blipFill>
        <p:spPr>
          <a:xfrm>
            <a:off x="2806504" y="2260668"/>
            <a:ext cx="7077723" cy="4218509"/>
          </a:xfrm>
          <a:prstGeom prst="rect">
            <a:avLst/>
          </a:prstGeom>
        </p:spPr>
      </p:pic>
      <p:sp>
        <p:nvSpPr>
          <p:cNvPr id="7" name="Title 1">
            <a:extLst>
              <a:ext uri="{FF2B5EF4-FFF2-40B4-BE49-F238E27FC236}">
                <a16:creationId xmlns:a16="http://schemas.microsoft.com/office/drawing/2014/main" id="{BEA4BD02-D1FD-5836-FC02-75C224690BD5}"/>
              </a:ext>
            </a:extLst>
          </p:cNvPr>
          <p:cNvSpPr>
            <a:spLocks noGrp="1"/>
          </p:cNvSpPr>
          <p:nvPr>
            <p:ph type="title"/>
          </p:nvPr>
        </p:nvSpPr>
        <p:spPr>
          <a:xfrm>
            <a:off x="1371600" y="685800"/>
            <a:ext cx="9601200" cy="1485900"/>
          </a:xfrm>
        </p:spPr>
        <p:txBody>
          <a:bodyPr/>
          <a:lstStyle/>
          <a:p>
            <a:pPr algn="ctr"/>
            <a:r>
              <a:rPr lang="en-US" dirty="0"/>
              <a:t>Site Map Split 2</a:t>
            </a:r>
          </a:p>
        </p:txBody>
      </p:sp>
      <p:sp>
        <p:nvSpPr>
          <p:cNvPr id="9" name="Slide Number Placeholder 8">
            <a:extLst>
              <a:ext uri="{FF2B5EF4-FFF2-40B4-BE49-F238E27FC236}">
                <a16:creationId xmlns:a16="http://schemas.microsoft.com/office/drawing/2014/main" id="{E1E7F9D8-81E5-C7E9-4805-4D6EF3E73D8E}"/>
              </a:ext>
            </a:extLst>
          </p:cNvPr>
          <p:cNvSpPr>
            <a:spLocks noGrp="1"/>
          </p:cNvSpPr>
          <p:nvPr>
            <p:ph type="sldNum" sz="quarter" idx="12"/>
          </p:nvPr>
        </p:nvSpPr>
        <p:spPr/>
        <p:txBody>
          <a:bodyPr/>
          <a:lstStyle/>
          <a:p>
            <a:fld id="{69E57DC2-970A-4B3E-BB1C-7A09969E49DF}" type="slidenum">
              <a:rPr lang="en-US" smtClean="0"/>
              <a:t>31</a:t>
            </a:fld>
            <a:endParaRPr lang="en-US" dirty="0"/>
          </a:p>
        </p:txBody>
      </p:sp>
    </p:spTree>
    <p:extLst>
      <p:ext uri="{BB962C8B-B14F-4D97-AF65-F5344CB8AC3E}">
        <p14:creationId xmlns:p14="http://schemas.microsoft.com/office/powerpoint/2010/main" val="38573983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3A65168-7C65-3313-FB4A-2238282996F2}"/>
              </a:ext>
            </a:extLst>
          </p:cNvPr>
          <p:cNvPicPr>
            <a:picLocks noGrp="1" noChangeAspect="1"/>
          </p:cNvPicPr>
          <p:nvPr>
            <p:ph sz="half" idx="1"/>
          </p:nvPr>
        </p:nvPicPr>
        <p:blipFill>
          <a:blip r:embed="rId2"/>
          <a:stretch>
            <a:fillRect/>
          </a:stretch>
        </p:blipFill>
        <p:spPr>
          <a:xfrm>
            <a:off x="3178629" y="1472961"/>
            <a:ext cx="5669279" cy="5296041"/>
          </a:xfrm>
        </p:spPr>
      </p:pic>
      <p:sp>
        <p:nvSpPr>
          <p:cNvPr id="7" name="Title 1">
            <a:extLst>
              <a:ext uri="{FF2B5EF4-FFF2-40B4-BE49-F238E27FC236}">
                <a16:creationId xmlns:a16="http://schemas.microsoft.com/office/drawing/2014/main" id="{66CB1871-99A2-98A4-219D-50AF2BF57197}"/>
              </a:ext>
            </a:extLst>
          </p:cNvPr>
          <p:cNvSpPr>
            <a:spLocks noGrp="1"/>
          </p:cNvSpPr>
          <p:nvPr>
            <p:ph type="title"/>
          </p:nvPr>
        </p:nvSpPr>
        <p:spPr>
          <a:xfrm>
            <a:off x="1371600" y="685800"/>
            <a:ext cx="9601200" cy="1485900"/>
          </a:xfrm>
        </p:spPr>
        <p:txBody>
          <a:bodyPr/>
          <a:lstStyle/>
          <a:p>
            <a:pPr algn="ctr"/>
            <a:r>
              <a:rPr lang="en-US" dirty="0"/>
              <a:t>Site Map Split 3</a:t>
            </a:r>
          </a:p>
        </p:txBody>
      </p:sp>
      <p:sp>
        <p:nvSpPr>
          <p:cNvPr id="9" name="Slide Number Placeholder 8">
            <a:extLst>
              <a:ext uri="{FF2B5EF4-FFF2-40B4-BE49-F238E27FC236}">
                <a16:creationId xmlns:a16="http://schemas.microsoft.com/office/drawing/2014/main" id="{50EF73D2-8DF1-1B39-99BD-8388BD751664}"/>
              </a:ext>
            </a:extLst>
          </p:cNvPr>
          <p:cNvSpPr>
            <a:spLocks noGrp="1"/>
          </p:cNvSpPr>
          <p:nvPr>
            <p:ph type="sldNum" sz="quarter" idx="12"/>
          </p:nvPr>
        </p:nvSpPr>
        <p:spPr/>
        <p:txBody>
          <a:bodyPr/>
          <a:lstStyle/>
          <a:p>
            <a:fld id="{69E57DC2-970A-4B3E-BB1C-7A09969E49DF}" type="slidenum">
              <a:rPr lang="en-US" smtClean="0"/>
              <a:t>32</a:t>
            </a:fld>
            <a:endParaRPr lang="en-US" dirty="0"/>
          </a:p>
        </p:txBody>
      </p:sp>
    </p:spTree>
    <p:extLst>
      <p:ext uri="{BB962C8B-B14F-4D97-AF65-F5344CB8AC3E}">
        <p14:creationId xmlns:p14="http://schemas.microsoft.com/office/powerpoint/2010/main" val="38588870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7B562-7A0D-2CB3-E014-7E02EFAF374C}"/>
              </a:ext>
            </a:extLst>
          </p:cNvPr>
          <p:cNvSpPr>
            <a:spLocks noGrp="1"/>
          </p:cNvSpPr>
          <p:nvPr>
            <p:ph type="title"/>
          </p:nvPr>
        </p:nvSpPr>
        <p:spPr/>
        <p:txBody>
          <a:bodyPr/>
          <a:lstStyle/>
          <a:p>
            <a:pPr algn="ctr"/>
            <a:r>
              <a:rPr lang="en-US" dirty="0"/>
              <a:t>Summary and Synthesis</a:t>
            </a:r>
          </a:p>
        </p:txBody>
      </p:sp>
      <p:sp>
        <p:nvSpPr>
          <p:cNvPr id="3" name="Content Placeholder 2">
            <a:extLst>
              <a:ext uri="{FF2B5EF4-FFF2-40B4-BE49-F238E27FC236}">
                <a16:creationId xmlns:a16="http://schemas.microsoft.com/office/drawing/2014/main" id="{45D497EA-0BBC-477F-D5AC-17B9CA694670}"/>
              </a:ext>
            </a:extLst>
          </p:cNvPr>
          <p:cNvSpPr>
            <a:spLocks noGrp="1"/>
          </p:cNvSpPr>
          <p:nvPr>
            <p:ph sz="half" idx="1"/>
          </p:nvPr>
        </p:nvSpPr>
        <p:spPr>
          <a:xfrm>
            <a:off x="1219200" y="1846296"/>
            <a:ext cx="5804262" cy="4354284"/>
          </a:xfrm>
        </p:spPr>
        <p:txBody>
          <a:bodyPr>
            <a:normAutofit/>
          </a:bodyPr>
          <a:lstStyle/>
          <a:p>
            <a:pPr marL="0" indent="0">
              <a:buNone/>
            </a:pPr>
            <a:r>
              <a:rPr lang="en-US" dirty="0"/>
              <a:t>The taxonomy of the website is designed to allow the user to efficiently navigate to the products. Because users usually have a specific product in mind, the main sections categorize the products by the items themselves so the users can find what they want quickly. </a:t>
            </a:r>
          </a:p>
          <a:p>
            <a:pPr marL="0" indent="0">
              <a:buNone/>
            </a:pPr>
            <a:endParaRPr lang="en-US" dirty="0"/>
          </a:p>
          <a:p>
            <a:pPr marL="0" indent="0">
              <a:buNone/>
            </a:pPr>
            <a:r>
              <a:rPr lang="en-US" dirty="0"/>
              <a:t>The sections then split items to categories of the equipment, brand, specification, collection, and by player so the user can browse through different webpages with options and breadcrumbs to make navigation effortless.</a:t>
            </a:r>
          </a:p>
        </p:txBody>
      </p:sp>
      <p:sp>
        <p:nvSpPr>
          <p:cNvPr id="6" name="Slide Number Placeholder 5">
            <a:extLst>
              <a:ext uri="{FF2B5EF4-FFF2-40B4-BE49-F238E27FC236}">
                <a16:creationId xmlns:a16="http://schemas.microsoft.com/office/drawing/2014/main" id="{A35B182D-B2EF-4A09-678E-C84B58F567BC}"/>
              </a:ext>
            </a:extLst>
          </p:cNvPr>
          <p:cNvSpPr>
            <a:spLocks noGrp="1"/>
          </p:cNvSpPr>
          <p:nvPr>
            <p:ph type="sldNum" sz="quarter" idx="12"/>
          </p:nvPr>
        </p:nvSpPr>
        <p:spPr/>
        <p:txBody>
          <a:bodyPr/>
          <a:lstStyle/>
          <a:p>
            <a:fld id="{69E57DC2-970A-4B3E-BB1C-7A09969E49DF}" type="slidenum">
              <a:rPr lang="en-US" smtClean="0"/>
              <a:t>33</a:t>
            </a:fld>
            <a:endParaRPr lang="en-US" dirty="0"/>
          </a:p>
        </p:txBody>
      </p:sp>
      <p:pic>
        <p:nvPicPr>
          <p:cNvPr id="7" name="Picture 6">
            <a:extLst>
              <a:ext uri="{FF2B5EF4-FFF2-40B4-BE49-F238E27FC236}">
                <a16:creationId xmlns:a16="http://schemas.microsoft.com/office/drawing/2014/main" id="{A0604C02-FF85-C2E6-00AA-99F06DAEAA78}"/>
              </a:ext>
            </a:extLst>
          </p:cNvPr>
          <p:cNvPicPr>
            <a:picLocks noChangeAspect="1"/>
          </p:cNvPicPr>
          <p:nvPr/>
        </p:nvPicPr>
        <p:blipFill>
          <a:blip r:embed="rId2"/>
          <a:stretch>
            <a:fillRect/>
          </a:stretch>
        </p:blipFill>
        <p:spPr>
          <a:xfrm>
            <a:off x="7288417" y="1846296"/>
            <a:ext cx="4537824" cy="3629297"/>
          </a:xfrm>
          <a:prstGeom prst="rect">
            <a:avLst/>
          </a:prstGeom>
        </p:spPr>
      </p:pic>
    </p:spTree>
    <p:extLst>
      <p:ext uri="{BB962C8B-B14F-4D97-AF65-F5344CB8AC3E}">
        <p14:creationId xmlns:p14="http://schemas.microsoft.com/office/powerpoint/2010/main" val="4458228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851AC2-6C8C-C0CA-2E62-D0E9FDDA11E7}"/>
              </a:ext>
            </a:extLst>
          </p:cNvPr>
          <p:cNvSpPr>
            <a:spLocks noGrp="1"/>
          </p:cNvSpPr>
          <p:nvPr>
            <p:ph type="title"/>
          </p:nvPr>
        </p:nvSpPr>
        <p:spPr/>
        <p:txBody>
          <a:bodyPr/>
          <a:lstStyle/>
          <a:p>
            <a:r>
              <a:rPr lang="en-US" dirty="0"/>
              <a:t>Website Wireframes</a:t>
            </a:r>
          </a:p>
        </p:txBody>
      </p:sp>
      <p:sp>
        <p:nvSpPr>
          <p:cNvPr id="6" name="Text Placeholder 5">
            <a:extLst>
              <a:ext uri="{FF2B5EF4-FFF2-40B4-BE49-F238E27FC236}">
                <a16:creationId xmlns:a16="http://schemas.microsoft.com/office/drawing/2014/main" id="{6DA49FF0-5F6E-CB58-949E-449AFE0B84ED}"/>
              </a:ext>
            </a:extLst>
          </p:cNvPr>
          <p:cNvSpPr>
            <a:spLocks noGrp="1"/>
          </p:cNvSpPr>
          <p:nvPr>
            <p:ph type="body" idx="1"/>
          </p:nvPr>
        </p:nvSpPr>
        <p:spPr>
          <a:xfrm>
            <a:off x="765025" y="4154097"/>
            <a:ext cx="9612971" cy="1143324"/>
          </a:xfrm>
        </p:spPr>
        <p:txBody>
          <a:bodyPr/>
          <a:lstStyle/>
          <a:p>
            <a:r>
              <a:rPr lang="en-US" dirty="0"/>
              <a:t>Chapter 4</a:t>
            </a:r>
          </a:p>
        </p:txBody>
      </p:sp>
      <p:sp>
        <p:nvSpPr>
          <p:cNvPr id="8" name="Slide Number Placeholder 7">
            <a:extLst>
              <a:ext uri="{FF2B5EF4-FFF2-40B4-BE49-F238E27FC236}">
                <a16:creationId xmlns:a16="http://schemas.microsoft.com/office/drawing/2014/main" id="{559BB1D6-4097-64ED-7150-C6F65EED714D}"/>
              </a:ext>
            </a:extLst>
          </p:cNvPr>
          <p:cNvSpPr>
            <a:spLocks noGrp="1"/>
          </p:cNvSpPr>
          <p:nvPr>
            <p:ph type="sldNum" sz="quarter" idx="12"/>
          </p:nvPr>
        </p:nvSpPr>
        <p:spPr/>
        <p:txBody>
          <a:bodyPr/>
          <a:lstStyle/>
          <a:p>
            <a:fld id="{69E57DC2-970A-4B3E-BB1C-7A09969E49DF}" type="slidenum">
              <a:rPr lang="en-US" smtClean="0"/>
              <a:pPr/>
              <a:t>34</a:t>
            </a:fld>
            <a:endParaRPr lang="en-US" dirty="0"/>
          </a:p>
        </p:txBody>
      </p:sp>
    </p:spTree>
    <p:extLst>
      <p:ext uri="{BB962C8B-B14F-4D97-AF65-F5344CB8AC3E}">
        <p14:creationId xmlns:p14="http://schemas.microsoft.com/office/powerpoint/2010/main" val="447531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34E3F-A209-DD50-136D-BAB3F73AE797}"/>
              </a:ext>
            </a:extLst>
          </p:cNvPr>
          <p:cNvSpPr>
            <a:spLocks noGrp="1"/>
          </p:cNvSpPr>
          <p:nvPr>
            <p:ph type="title"/>
          </p:nvPr>
        </p:nvSpPr>
        <p:spPr>
          <a:xfrm>
            <a:off x="1371600" y="685800"/>
            <a:ext cx="9601200" cy="716280"/>
          </a:xfrm>
        </p:spPr>
        <p:txBody>
          <a:bodyPr/>
          <a:lstStyle/>
          <a:p>
            <a:r>
              <a:rPr lang="en-US" dirty="0"/>
              <a:t>Wireframe Scope and Detail</a:t>
            </a:r>
          </a:p>
        </p:txBody>
      </p:sp>
      <p:sp>
        <p:nvSpPr>
          <p:cNvPr id="5" name="Slide Number Placeholder 4">
            <a:extLst>
              <a:ext uri="{FF2B5EF4-FFF2-40B4-BE49-F238E27FC236}">
                <a16:creationId xmlns:a16="http://schemas.microsoft.com/office/drawing/2014/main" id="{6610341F-D75A-73C5-A774-3100616DE724}"/>
              </a:ext>
            </a:extLst>
          </p:cNvPr>
          <p:cNvSpPr>
            <a:spLocks noGrp="1"/>
          </p:cNvSpPr>
          <p:nvPr>
            <p:ph type="sldNum" sz="quarter" idx="12"/>
          </p:nvPr>
        </p:nvSpPr>
        <p:spPr/>
        <p:txBody>
          <a:bodyPr/>
          <a:lstStyle/>
          <a:p>
            <a:fld id="{69E57DC2-970A-4B3E-BB1C-7A09969E49DF}" type="slidenum">
              <a:rPr lang="en-US" smtClean="0"/>
              <a:t>35</a:t>
            </a:fld>
            <a:endParaRPr lang="en-US" dirty="0"/>
          </a:p>
        </p:txBody>
      </p:sp>
      <p:pic>
        <p:nvPicPr>
          <p:cNvPr id="6" name="AXU0.png">
            <a:extLst>
              <a:ext uri="{FF2B5EF4-FFF2-40B4-BE49-F238E27FC236}">
                <a16:creationId xmlns:a16="http://schemas.microsoft.com/office/drawing/2014/main" id="{A0AB43F2-D26F-ED1C-BA87-25B0D96AAE5D}"/>
              </a:ext>
            </a:extLst>
          </p:cNvPr>
          <p:cNvPicPr>
            <a:picLocks noChangeAspect="1"/>
          </p:cNvPicPr>
          <p:nvPr/>
        </p:nvPicPr>
        <p:blipFill>
          <a:blip r:embed="rId2"/>
          <a:stretch>
            <a:fillRect/>
          </a:stretch>
        </p:blipFill>
        <p:spPr>
          <a:xfrm>
            <a:off x="1548356" y="2231906"/>
            <a:ext cx="3600351" cy="4221480"/>
          </a:xfrm>
          <a:prstGeom prst="rect">
            <a:avLst/>
          </a:prstGeom>
        </p:spPr>
      </p:pic>
      <p:pic>
        <p:nvPicPr>
          <p:cNvPr id="8" name="AXU12.png">
            <a:extLst>
              <a:ext uri="{FF2B5EF4-FFF2-40B4-BE49-F238E27FC236}">
                <a16:creationId xmlns:a16="http://schemas.microsoft.com/office/drawing/2014/main" id="{45B1D277-48CE-47C9-54DA-BEAE8A872168}"/>
              </a:ext>
            </a:extLst>
          </p:cNvPr>
          <p:cNvPicPr>
            <a:picLocks noChangeAspect="1"/>
          </p:cNvPicPr>
          <p:nvPr/>
        </p:nvPicPr>
        <p:blipFill>
          <a:blip r:embed="rId3"/>
          <a:stretch>
            <a:fillRect/>
          </a:stretch>
        </p:blipFill>
        <p:spPr>
          <a:xfrm>
            <a:off x="7114733" y="2175262"/>
            <a:ext cx="3528911" cy="4275947"/>
          </a:xfrm>
          <a:prstGeom prst="rect">
            <a:avLst/>
          </a:prstGeom>
        </p:spPr>
      </p:pic>
      <p:sp>
        <p:nvSpPr>
          <p:cNvPr id="9" name="TextBox 8">
            <a:extLst>
              <a:ext uri="{FF2B5EF4-FFF2-40B4-BE49-F238E27FC236}">
                <a16:creationId xmlns:a16="http://schemas.microsoft.com/office/drawing/2014/main" id="{50A545A7-174C-BAC5-8B3F-00ADCBA5E6F3}"/>
              </a:ext>
            </a:extLst>
          </p:cNvPr>
          <p:cNvSpPr txBox="1"/>
          <p:nvPr/>
        </p:nvSpPr>
        <p:spPr>
          <a:xfrm>
            <a:off x="1548356" y="1480457"/>
            <a:ext cx="3600351" cy="369332"/>
          </a:xfrm>
          <a:prstGeom prst="rect">
            <a:avLst/>
          </a:prstGeom>
          <a:noFill/>
        </p:spPr>
        <p:txBody>
          <a:bodyPr wrap="square" rtlCol="0">
            <a:spAutoFit/>
          </a:bodyPr>
          <a:lstStyle/>
          <a:p>
            <a:pPr algn="ctr"/>
            <a:r>
              <a:rPr lang="en-US" dirty="0">
                <a:solidFill>
                  <a:schemeClr val="tx2"/>
                </a:solidFill>
              </a:rPr>
              <a:t>Home Page</a:t>
            </a:r>
          </a:p>
        </p:txBody>
      </p:sp>
      <p:sp>
        <p:nvSpPr>
          <p:cNvPr id="10" name="TextBox 9">
            <a:extLst>
              <a:ext uri="{FF2B5EF4-FFF2-40B4-BE49-F238E27FC236}">
                <a16:creationId xmlns:a16="http://schemas.microsoft.com/office/drawing/2014/main" id="{C023F7C3-3FBE-6947-7C62-17DCBF56DE8E}"/>
              </a:ext>
            </a:extLst>
          </p:cNvPr>
          <p:cNvSpPr txBox="1"/>
          <p:nvPr/>
        </p:nvSpPr>
        <p:spPr>
          <a:xfrm>
            <a:off x="7043293" y="1402080"/>
            <a:ext cx="3600351" cy="369332"/>
          </a:xfrm>
          <a:prstGeom prst="rect">
            <a:avLst/>
          </a:prstGeom>
          <a:noFill/>
        </p:spPr>
        <p:txBody>
          <a:bodyPr wrap="square" rtlCol="0">
            <a:spAutoFit/>
          </a:bodyPr>
          <a:lstStyle/>
          <a:p>
            <a:pPr algn="ctr"/>
            <a:r>
              <a:rPr lang="en-US" dirty="0">
                <a:solidFill>
                  <a:schemeClr val="tx2"/>
                </a:solidFill>
              </a:rPr>
              <a:t>Help Page</a:t>
            </a:r>
          </a:p>
        </p:txBody>
      </p:sp>
    </p:spTree>
    <p:extLst>
      <p:ext uri="{BB962C8B-B14F-4D97-AF65-F5344CB8AC3E}">
        <p14:creationId xmlns:p14="http://schemas.microsoft.com/office/powerpoint/2010/main" val="40802470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805CE99B-A71B-562C-0FFE-C88226F6E733}"/>
              </a:ext>
            </a:extLst>
          </p:cNvPr>
          <p:cNvPicPr>
            <a:picLocks noGrp="1" noChangeAspect="1"/>
          </p:cNvPicPr>
          <p:nvPr>
            <p:ph sz="half" idx="1"/>
          </p:nvPr>
        </p:nvPicPr>
        <p:blipFill>
          <a:blip r:embed="rId2"/>
          <a:stretch>
            <a:fillRect/>
          </a:stretch>
        </p:blipFill>
        <p:spPr>
          <a:xfrm>
            <a:off x="4053789" y="1446048"/>
            <a:ext cx="2803876" cy="3680087"/>
          </a:xfrm>
        </p:spPr>
      </p:pic>
      <p:pic>
        <p:nvPicPr>
          <p:cNvPr id="13" name="Content Placeholder 12">
            <a:extLst>
              <a:ext uri="{FF2B5EF4-FFF2-40B4-BE49-F238E27FC236}">
                <a16:creationId xmlns:a16="http://schemas.microsoft.com/office/drawing/2014/main" id="{CBB897C2-0DA0-7E3A-E430-0C4B3E93AEC9}"/>
              </a:ext>
            </a:extLst>
          </p:cNvPr>
          <p:cNvPicPr>
            <a:picLocks noGrp="1" noChangeAspect="1"/>
          </p:cNvPicPr>
          <p:nvPr>
            <p:ph sz="half" idx="2"/>
          </p:nvPr>
        </p:nvPicPr>
        <p:blipFill>
          <a:blip r:embed="rId3"/>
          <a:stretch>
            <a:fillRect/>
          </a:stretch>
        </p:blipFill>
        <p:spPr>
          <a:xfrm>
            <a:off x="7507491" y="1446048"/>
            <a:ext cx="2803876" cy="5411952"/>
          </a:xfrm>
        </p:spPr>
      </p:pic>
      <p:sp>
        <p:nvSpPr>
          <p:cNvPr id="5" name="Slide Number Placeholder 4">
            <a:extLst>
              <a:ext uri="{FF2B5EF4-FFF2-40B4-BE49-F238E27FC236}">
                <a16:creationId xmlns:a16="http://schemas.microsoft.com/office/drawing/2014/main" id="{D9F9E17D-7275-3926-E2AD-64A543D4D87A}"/>
              </a:ext>
            </a:extLst>
          </p:cNvPr>
          <p:cNvSpPr>
            <a:spLocks noGrp="1"/>
          </p:cNvSpPr>
          <p:nvPr>
            <p:ph type="sldNum" sz="quarter" idx="12"/>
          </p:nvPr>
        </p:nvSpPr>
        <p:spPr/>
        <p:txBody>
          <a:bodyPr/>
          <a:lstStyle/>
          <a:p>
            <a:fld id="{69E57DC2-970A-4B3E-BB1C-7A09969E49DF}" type="slidenum">
              <a:rPr lang="en-US" smtClean="0"/>
              <a:t>36</a:t>
            </a:fld>
            <a:endParaRPr lang="en-US" dirty="0"/>
          </a:p>
        </p:txBody>
      </p:sp>
      <p:sp>
        <p:nvSpPr>
          <p:cNvPr id="9" name="Title 1">
            <a:extLst>
              <a:ext uri="{FF2B5EF4-FFF2-40B4-BE49-F238E27FC236}">
                <a16:creationId xmlns:a16="http://schemas.microsoft.com/office/drawing/2014/main" id="{559F6A4B-CB6E-AB8B-55B6-C9024ECCE93A}"/>
              </a:ext>
            </a:extLst>
          </p:cNvPr>
          <p:cNvSpPr>
            <a:spLocks noGrp="1"/>
          </p:cNvSpPr>
          <p:nvPr>
            <p:ph type="title"/>
          </p:nvPr>
        </p:nvSpPr>
        <p:spPr>
          <a:xfrm>
            <a:off x="1371600" y="685800"/>
            <a:ext cx="9601200" cy="716280"/>
          </a:xfrm>
        </p:spPr>
        <p:txBody>
          <a:bodyPr/>
          <a:lstStyle/>
          <a:p>
            <a:r>
              <a:rPr lang="en-US" dirty="0"/>
              <a:t>Wireframe Scope and Detail</a:t>
            </a:r>
          </a:p>
        </p:txBody>
      </p:sp>
      <p:sp>
        <p:nvSpPr>
          <p:cNvPr id="2" name="TextBox 1">
            <a:extLst>
              <a:ext uri="{FF2B5EF4-FFF2-40B4-BE49-F238E27FC236}">
                <a16:creationId xmlns:a16="http://schemas.microsoft.com/office/drawing/2014/main" id="{5E84A704-074B-649C-8231-FC26F277B712}"/>
              </a:ext>
            </a:extLst>
          </p:cNvPr>
          <p:cNvSpPr txBox="1"/>
          <p:nvPr/>
        </p:nvSpPr>
        <p:spPr>
          <a:xfrm>
            <a:off x="1371600" y="1915886"/>
            <a:ext cx="2529840" cy="553998"/>
          </a:xfrm>
          <a:prstGeom prst="rect">
            <a:avLst/>
          </a:prstGeom>
          <a:noFill/>
        </p:spPr>
        <p:txBody>
          <a:bodyPr wrap="square" rtlCol="0">
            <a:spAutoFit/>
          </a:bodyPr>
          <a:lstStyle/>
          <a:p>
            <a:r>
              <a:rPr lang="en-US" sz="3000" dirty="0">
                <a:solidFill>
                  <a:schemeClr val="tx2"/>
                </a:solidFill>
              </a:rPr>
              <a:t>Apparel page</a:t>
            </a:r>
          </a:p>
        </p:txBody>
      </p:sp>
    </p:spTree>
    <p:extLst>
      <p:ext uri="{BB962C8B-B14F-4D97-AF65-F5344CB8AC3E}">
        <p14:creationId xmlns:p14="http://schemas.microsoft.com/office/powerpoint/2010/main" val="6359603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31C97A0-9D24-374E-318C-C51E496CF480}"/>
              </a:ext>
            </a:extLst>
          </p:cNvPr>
          <p:cNvSpPr>
            <a:spLocks noGrp="1"/>
          </p:cNvSpPr>
          <p:nvPr>
            <p:ph type="sldNum" sz="quarter" idx="12"/>
          </p:nvPr>
        </p:nvSpPr>
        <p:spPr/>
        <p:txBody>
          <a:bodyPr/>
          <a:lstStyle/>
          <a:p>
            <a:fld id="{69E57DC2-970A-4B3E-BB1C-7A09969E49DF}" type="slidenum">
              <a:rPr lang="en-US" smtClean="0"/>
              <a:t>37</a:t>
            </a:fld>
            <a:endParaRPr lang="en-US" dirty="0"/>
          </a:p>
        </p:txBody>
      </p:sp>
      <p:pic>
        <p:nvPicPr>
          <p:cNvPr id="6" name="Picture 5">
            <a:extLst>
              <a:ext uri="{FF2B5EF4-FFF2-40B4-BE49-F238E27FC236}">
                <a16:creationId xmlns:a16="http://schemas.microsoft.com/office/drawing/2014/main" id="{E2F6A5B6-80B7-2851-B441-4A30C8AFE7B0}"/>
              </a:ext>
            </a:extLst>
          </p:cNvPr>
          <p:cNvPicPr>
            <a:picLocks noChangeAspect="1"/>
          </p:cNvPicPr>
          <p:nvPr/>
        </p:nvPicPr>
        <p:blipFill>
          <a:blip r:embed="rId2"/>
          <a:stretch>
            <a:fillRect/>
          </a:stretch>
        </p:blipFill>
        <p:spPr>
          <a:xfrm>
            <a:off x="4371278" y="1402079"/>
            <a:ext cx="3230363" cy="4255717"/>
          </a:xfrm>
          <a:prstGeom prst="rect">
            <a:avLst/>
          </a:prstGeom>
        </p:spPr>
      </p:pic>
      <p:pic>
        <p:nvPicPr>
          <p:cNvPr id="7" name="Picture 6">
            <a:extLst>
              <a:ext uri="{FF2B5EF4-FFF2-40B4-BE49-F238E27FC236}">
                <a16:creationId xmlns:a16="http://schemas.microsoft.com/office/drawing/2014/main" id="{F84ACF5F-16A1-10D6-EDF9-04463EC2EA24}"/>
              </a:ext>
            </a:extLst>
          </p:cNvPr>
          <p:cNvPicPr>
            <a:picLocks noChangeAspect="1"/>
          </p:cNvPicPr>
          <p:nvPr/>
        </p:nvPicPr>
        <p:blipFill>
          <a:blip r:embed="rId3"/>
          <a:stretch>
            <a:fillRect/>
          </a:stretch>
        </p:blipFill>
        <p:spPr>
          <a:xfrm>
            <a:off x="7391542" y="3529937"/>
            <a:ext cx="3209777" cy="3068946"/>
          </a:xfrm>
          <a:prstGeom prst="rect">
            <a:avLst/>
          </a:prstGeom>
        </p:spPr>
      </p:pic>
      <p:sp>
        <p:nvSpPr>
          <p:cNvPr id="8" name="Title 1">
            <a:extLst>
              <a:ext uri="{FF2B5EF4-FFF2-40B4-BE49-F238E27FC236}">
                <a16:creationId xmlns:a16="http://schemas.microsoft.com/office/drawing/2014/main" id="{EB677B2E-1E2E-1D73-9F25-2C2B1CDA59D0}"/>
              </a:ext>
            </a:extLst>
          </p:cNvPr>
          <p:cNvSpPr>
            <a:spLocks noGrp="1"/>
          </p:cNvSpPr>
          <p:nvPr>
            <p:ph type="title"/>
          </p:nvPr>
        </p:nvSpPr>
        <p:spPr>
          <a:xfrm>
            <a:off x="1371600" y="685800"/>
            <a:ext cx="9601200" cy="716280"/>
          </a:xfrm>
        </p:spPr>
        <p:txBody>
          <a:bodyPr/>
          <a:lstStyle/>
          <a:p>
            <a:r>
              <a:rPr lang="en-US" dirty="0"/>
              <a:t>Wireframe Scope and Detail</a:t>
            </a:r>
          </a:p>
        </p:txBody>
      </p:sp>
      <p:sp>
        <p:nvSpPr>
          <p:cNvPr id="9" name="TextBox 8">
            <a:extLst>
              <a:ext uri="{FF2B5EF4-FFF2-40B4-BE49-F238E27FC236}">
                <a16:creationId xmlns:a16="http://schemas.microsoft.com/office/drawing/2014/main" id="{9B4836E5-B08F-B41C-5394-9AE0B72ABA7F}"/>
              </a:ext>
            </a:extLst>
          </p:cNvPr>
          <p:cNvSpPr txBox="1"/>
          <p:nvPr/>
        </p:nvSpPr>
        <p:spPr>
          <a:xfrm>
            <a:off x="1371600" y="1915886"/>
            <a:ext cx="2529840" cy="553998"/>
          </a:xfrm>
          <a:prstGeom prst="rect">
            <a:avLst/>
          </a:prstGeom>
          <a:noFill/>
        </p:spPr>
        <p:txBody>
          <a:bodyPr wrap="square" rtlCol="0">
            <a:spAutoFit/>
          </a:bodyPr>
          <a:lstStyle/>
          <a:p>
            <a:r>
              <a:rPr lang="en-US" sz="3000" dirty="0">
                <a:solidFill>
                  <a:schemeClr val="tx2"/>
                </a:solidFill>
              </a:rPr>
              <a:t>Featured page</a:t>
            </a:r>
          </a:p>
        </p:txBody>
      </p:sp>
    </p:spTree>
    <p:extLst>
      <p:ext uri="{BB962C8B-B14F-4D97-AF65-F5344CB8AC3E}">
        <p14:creationId xmlns:p14="http://schemas.microsoft.com/office/powerpoint/2010/main" val="3768841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A615BFA-5067-4804-6AA9-A1B5BDFF871D}"/>
              </a:ext>
            </a:extLst>
          </p:cNvPr>
          <p:cNvPicPr>
            <a:picLocks noGrp="1" noChangeAspect="1"/>
          </p:cNvPicPr>
          <p:nvPr>
            <p:ph sz="half" idx="1"/>
          </p:nvPr>
        </p:nvPicPr>
        <p:blipFill>
          <a:blip r:embed="rId2"/>
          <a:stretch>
            <a:fillRect/>
          </a:stretch>
        </p:blipFill>
        <p:spPr>
          <a:xfrm>
            <a:off x="5839355" y="1483806"/>
            <a:ext cx="2662281" cy="5092243"/>
          </a:xfrm>
        </p:spPr>
      </p:pic>
      <p:sp>
        <p:nvSpPr>
          <p:cNvPr id="5" name="Slide Number Placeholder 4">
            <a:extLst>
              <a:ext uri="{FF2B5EF4-FFF2-40B4-BE49-F238E27FC236}">
                <a16:creationId xmlns:a16="http://schemas.microsoft.com/office/drawing/2014/main" id="{FF5B8F9A-D76F-29E9-20DA-A273EFF8D2F3}"/>
              </a:ext>
            </a:extLst>
          </p:cNvPr>
          <p:cNvSpPr>
            <a:spLocks noGrp="1"/>
          </p:cNvSpPr>
          <p:nvPr>
            <p:ph type="sldNum" sz="quarter" idx="12"/>
          </p:nvPr>
        </p:nvSpPr>
        <p:spPr/>
        <p:txBody>
          <a:bodyPr/>
          <a:lstStyle/>
          <a:p>
            <a:fld id="{69E57DC2-970A-4B3E-BB1C-7A09969E49DF}" type="slidenum">
              <a:rPr lang="en-US" smtClean="0"/>
              <a:t>38</a:t>
            </a:fld>
            <a:endParaRPr lang="en-US" dirty="0"/>
          </a:p>
        </p:txBody>
      </p:sp>
      <p:sp>
        <p:nvSpPr>
          <p:cNvPr id="6" name="Title 1">
            <a:extLst>
              <a:ext uri="{FF2B5EF4-FFF2-40B4-BE49-F238E27FC236}">
                <a16:creationId xmlns:a16="http://schemas.microsoft.com/office/drawing/2014/main" id="{E8F7C135-C535-1293-E965-440EDA340D47}"/>
              </a:ext>
            </a:extLst>
          </p:cNvPr>
          <p:cNvSpPr txBox="1">
            <a:spLocks/>
          </p:cNvSpPr>
          <p:nvPr/>
        </p:nvSpPr>
        <p:spPr>
          <a:xfrm>
            <a:off x="1371600" y="685800"/>
            <a:ext cx="9601200" cy="71628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Wireframe Scope and Detail</a:t>
            </a:r>
          </a:p>
        </p:txBody>
      </p:sp>
      <p:sp>
        <p:nvSpPr>
          <p:cNvPr id="4" name="TextBox 3">
            <a:extLst>
              <a:ext uri="{FF2B5EF4-FFF2-40B4-BE49-F238E27FC236}">
                <a16:creationId xmlns:a16="http://schemas.microsoft.com/office/drawing/2014/main" id="{5F20FC76-EDD4-7BC2-0EFD-10DC8DBDEC70}"/>
              </a:ext>
            </a:extLst>
          </p:cNvPr>
          <p:cNvSpPr txBox="1"/>
          <p:nvPr/>
        </p:nvSpPr>
        <p:spPr>
          <a:xfrm>
            <a:off x="1371600" y="1915886"/>
            <a:ext cx="2529840" cy="553998"/>
          </a:xfrm>
          <a:prstGeom prst="rect">
            <a:avLst/>
          </a:prstGeom>
          <a:noFill/>
        </p:spPr>
        <p:txBody>
          <a:bodyPr wrap="square" rtlCol="0">
            <a:spAutoFit/>
          </a:bodyPr>
          <a:lstStyle/>
          <a:p>
            <a:r>
              <a:rPr lang="en-US" sz="3000" dirty="0">
                <a:solidFill>
                  <a:schemeClr val="tx2"/>
                </a:solidFill>
              </a:rPr>
              <a:t>Youth page</a:t>
            </a:r>
          </a:p>
        </p:txBody>
      </p:sp>
    </p:spTree>
    <p:extLst>
      <p:ext uri="{BB962C8B-B14F-4D97-AF65-F5344CB8AC3E}">
        <p14:creationId xmlns:p14="http://schemas.microsoft.com/office/powerpoint/2010/main" val="18926486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D6933BA-E5B8-2F44-A853-272BD9D81736}"/>
              </a:ext>
            </a:extLst>
          </p:cNvPr>
          <p:cNvSpPr>
            <a:spLocks noGrp="1"/>
          </p:cNvSpPr>
          <p:nvPr>
            <p:ph type="sldNum" sz="quarter" idx="12"/>
          </p:nvPr>
        </p:nvSpPr>
        <p:spPr/>
        <p:txBody>
          <a:bodyPr/>
          <a:lstStyle/>
          <a:p>
            <a:fld id="{69E57DC2-970A-4B3E-BB1C-7A09969E49DF}" type="slidenum">
              <a:rPr lang="en-US" smtClean="0"/>
              <a:t>39</a:t>
            </a:fld>
            <a:endParaRPr lang="en-US" dirty="0"/>
          </a:p>
        </p:txBody>
      </p:sp>
      <p:sp>
        <p:nvSpPr>
          <p:cNvPr id="6" name="Title 1">
            <a:extLst>
              <a:ext uri="{FF2B5EF4-FFF2-40B4-BE49-F238E27FC236}">
                <a16:creationId xmlns:a16="http://schemas.microsoft.com/office/drawing/2014/main" id="{E4317814-769A-E032-CDBA-1AA220DF8791}"/>
              </a:ext>
            </a:extLst>
          </p:cNvPr>
          <p:cNvSpPr txBox="1">
            <a:spLocks/>
          </p:cNvSpPr>
          <p:nvPr/>
        </p:nvSpPr>
        <p:spPr>
          <a:xfrm>
            <a:off x="1371600" y="685800"/>
            <a:ext cx="9601200" cy="71628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Wireframe Scope and Detail</a:t>
            </a:r>
          </a:p>
        </p:txBody>
      </p:sp>
      <p:pic>
        <p:nvPicPr>
          <p:cNvPr id="7" name="Content Placeholder 9">
            <a:extLst>
              <a:ext uri="{FF2B5EF4-FFF2-40B4-BE49-F238E27FC236}">
                <a16:creationId xmlns:a16="http://schemas.microsoft.com/office/drawing/2014/main" id="{E704EFA6-4ED7-380D-1260-95864668B05F}"/>
              </a:ext>
            </a:extLst>
          </p:cNvPr>
          <p:cNvPicPr>
            <a:picLocks noChangeAspect="1"/>
          </p:cNvPicPr>
          <p:nvPr/>
        </p:nvPicPr>
        <p:blipFill>
          <a:blip r:embed="rId2"/>
          <a:stretch>
            <a:fillRect/>
          </a:stretch>
        </p:blipFill>
        <p:spPr>
          <a:xfrm>
            <a:off x="4252989" y="1371463"/>
            <a:ext cx="2486201" cy="4800737"/>
          </a:xfrm>
          <a:prstGeom prst="rect">
            <a:avLst/>
          </a:prstGeom>
        </p:spPr>
      </p:pic>
      <p:pic>
        <p:nvPicPr>
          <p:cNvPr id="8" name="Picture 7">
            <a:extLst>
              <a:ext uri="{FF2B5EF4-FFF2-40B4-BE49-F238E27FC236}">
                <a16:creationId xmlns:a16="http://schemas.microsoft.com/office/drawing/2014/main" id="{50709A5D-97F8-D7EC-592C-7B6B5A49A55D}"/>
              </a:ext>
            </a:extLst>
          </p:cNvPr>
          <p:cNvPicPr>
            <a:picLocks noChangeAspect="1"/>
          </p:cNvPicPr>
          <p:nvPr/>
        </p:nvPicPr>
        <p:blipFill>
          <a:blip r:embed="rId3"/>
          <a:stretch>
            <a:fillRect/>
          </a:stretch>
        </p:blipFill>
        <p:spPr>
          <a:xfrm>
            <a:off x="8032365" y="1915886"/>
            <a:ext cx="2238517" cy="4900538"/>
          </a:xfrm>
          <a:prstGeom prst="rect">
            <a:avLst/>
          </a:prstGeom>
        </p:spPr>
      </p:pic>
      <p:sp>
        <p:nvSpPr>
          <p:cNvPr id="9" name="TextBox 8">
            <a:extLst>
              <a:ext uri="{FF2B5EF4-FFF2-40B4-BE49-F238E27FC236}">
                <a16:creationId xmlns:a16="http://schemas.microsoft.com/office/drawing/2014/main" id="{F5AF2101-04D1-FAC2-1F0B-36E892301407}"/>
              </a:ext>
            </a:extLst>
          </p:cNvPr>
          <p:cNvSpPr txBox="1"/>
          <p:nvPr/>
        </p:nvSpPr>
        <p:spPr>
          <a:xfrm>
            <a:off x="1371600" y="1915886"/>
            <a:ext cx="2529840" cy="553998"/>
          </a:xfrm>
          <a:prstGeom prst="rect">
            <a:avLst/>
          </a:prstGeom>
          <a:noFill/>
        </p:spPr>
        <p:txBody>
          <a:bodyPr wrap="square" rtlCol="0">
            <a:spAutoFit/>
          </a:bodyPr>
          <a:lstStyle/>
          <a:p>
            <a:r>
              <a:rPr lang="en-US" sz="3000" dirty="0">
                <a:solidFill>
                  <a:schemeClr val="tx2"/>
                </a:solidFill>
              </a:rPr>
              <a:t>Gear page</a:t>
            </a:r>
          </a:p>
        </p:txBody>
      </p:sp>
    </p:spTree>
    <p:extLst>
      <p:ext uri="{BB962C8B-B14F-4D97-AF65-F5344CB8AC3E}">
        <p14:creationId xmlns:p14="http://schemas.microsoft.com/office/powerpoint/2010/main" val="615881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A308E-251F-8A1F-CE8D-C653895A8716}"/>
              </a:ext>
            </a:extLst>
          </p:cNvPr>
          <p:cNvSpPr>
            <a:spLocks noGrp="1"/>
          </p:cNvSpPr>
          <p:nvPr>
            <p:ph type="title"/>
          </p:nvPr>
        </p:nvSpPr>
        <p:spPr>
          <a:xfrm>
            <a:off x="1295400" y="178526"/>
            <a:ext cx="9601200" cy="815884"/>
          </a:xfrm>
        </p:spPr>
        <p:txBody>
          <a:bodyPr/>
          <a:lstStyle/>
          <a:p>
            <a:pPr algn="ctr"/>
            <a:r>
              <a:rPr lang="en-US" dirty="0"/>
              <a:t>Project Concept Summary</a:t>
            </a:r>
          </a:p>
        </p:txBody>
      </p:sp>
      <p:sp>
        <p:nvSpPr>
          <p:cNvPr id="3" name="Content Placeholder 2">
            <a:extLst>
              <a:ext uri="{FF2B5EF4-FFF2-40B4-BE49-F238E27FC236}">
                <a16:creationId xmlns:a16="http://schemas.microsoft.com/office/drawing/2014/main" id="{CBB07BF1-FD2E-E9CB-0409-1F1057C364C9}"/>
              </a:ext>
            </a:extLst>
          </p:cNvPr>
          <p:cNvSpPr>
            <a:spLocks noGrp="1"/>
          </p:cNvSpPr>
          <p:nvPr>
            <p:ph sz="half" idx="1"/>
          </p:nvPr>
        </p:nvSpPr>
        <p:spPr>
          <a:xfrm>
            <a:off x="1371600" y="1165861"/>
            <a:ext cx="4447786" cy="5513614"/>
          </a:xfrm>
        </p:spPr>
        <p:txBody>
          <a:bodyPr>
            <a:normAutofit lnSpcReduction="10000"/>
          </a:bodyPr>
          <a:lstStyle/>
          <a:p>
            <a:r>
              <a:rPr lang="en-US" dirty="0"/>
              <a:t>Top Bins Soccer Shop is a resource for the people of Franklin, Tennessee to get all of their officially licensed merchandise and soccer equipment at prices that beat other competitors. Not only do we have better prices, but we strive to have the most expansive collection of gear, jerseys, and paraphernalia. </a:t>
            </a:r>
          </a:p>
          <a:p>
            <a:r>
              <a:rPr lang="en-US" dirty="0"/>
              <a:t>For customers, it can be hard to settle because the gear does not completely satisfy their desires. From high-tier to low-tier cleats, the newest team kits, and the most popular equipment, we have it all. Not only that, but we prioritize helping our customers find what they want. </a:t>
            </a:r>
            <a:endParaRPr lang="en-US" dirty="0">
              <a:latin typeface="+mj-lt"/>
            </a:endParaRPr>
          </a:p>
        </p:txBody>
      </p:sp>
      <p:sp>
        <p:nvSpPr>
          <p:cNvPr id="4" name="Content Placeholder 3">
            <a:extLst>
              <a:ext uri="{FF2B5EF4-FFF2-40B4-BE49-F238E27FC236}">
                <a16:creationId xmlns:a16="http://schemas.microsoft.com/office/drawing/2014/main" id="{EF398B3A-9DDE-3FF6-530E-E3AEEB3EB676}"/>
              </a:ext>
            </a:extLst>
          </p:cNvPr>
          <p:cNvSpPr>
            <a:spLocks noGrp="1"/>
          </p:cNvSpPr>
          <p:nvPr>
            <p:ph sz="half" idx="2"/>
          </p:nvPr>
        </p:nvSpPr>
        <p:spPr>
          <a:xfrm>
            <a:off x="6525403" y="1165861"/>
            <a:ext cx="4447786" cy="5513613"/>
          </a:xfrm>
        </p:spPr>
        <p:txBody>
          <a:bodyPr>
            <a:normAutofit lnSpcReduction="10000"/>
          </a:bodyPr>
          <a:lstStyle/>
          <a:p>
            <a:r>
              <a:rPr lang="en-US" dirty="0"/>
              <a:t>Many times people come to soccer shops in search of the perfect gear without a brand or model in mind. We are here to help you find exactly what you are looking for and want to have the resources for our consumers to make the best purchase. </a:t>
            </a:r>
          </a:p>
          <a:p>
            <a:endParaRPr lang="en-US" dirty="0"/>
          </a:p>
          <a:p>
            <a:r>
              <a:rPr lang="en-US" dirty="0"/>
              <a:t>The website will be e-commerce centered. The main page will introduce our company with a marketplace available so the customers can find their desired gear with highly detailed displays of gear and equipment, detailed statistics on the attributes of each product, and a selection that guarantees satisfaction.</a:t>
            </a:r>
          </a:p>
        </p:txBody>
      </p:sp>
      <p:sp>
        <p:nvSpPr>
          <p:cNvPr id="6" name="Slide Number Placeholder 5">
            <a:extLst>
              <a:ext uri="{FF2B5EF4-FFF2-40B4-BE49-F238E27FC236}">
                <a16:creationId xmlns:a16="http://schemas.microsoft.com/office/drawing/2014/main" id="{569FF952-00A9-BD0B-1370-1B503FFC1467}"/>
              </a:ext>
            </a:extLst>
          </p:cNvPr>
          <p:cNvSpPr>
            <a:spLocks noGrp="1"/>
          </p:cNvSpPr>
          <p:nvPr>
            <p:ph type="sldNum" sz="quarter" idx="12"/>
          </p:nvPr>
        </p:nvSpPr>
        <p:spPr/>
        <p:txBody>
          <a:bodyPr/>
          <a:lstStyle/>
          <a:p>
            <a:fld id="{69E57DC2-970A-4B3E-BB1C-7A09969E49DF}" type="slidenum">
              <a:rPr lang="en-US" smtClean="0"/>
              <a:t>4</a:t>
            </a:fld>
            <a:endParaRPr lang="en-US" dirty="0"/>
          </a:p>
        </p:txBody>
      </p:sp>
    </p:spTree>
    <p:extLst>
      <p:ext uri="{BB962C8B-B14F-4D97-AF65-F5344CB8AC3E}">
        <p14:creationId xmlns:p14="http://schemas.microsoft.com/office/powerpoint/2010/main" val="5965287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5E0B53AE-25C9-ABB8-D161-47754AE0FD77}"/>
              </a:ext>
            </a:extLst>
          </p:cNvPr>
          <p:cNvPicPr>
            <a:picLocks noGrp="1" noChangeAspect="1"/>
          </p:cNvPicPr>
          <p:nvPr>
            <p:ph sz="half" idx="1"/>
          </p:nvPr>
        </p:nvPicPr>
        <p:blipFill>
          <a:blip r:embed="rId2"/>
          <a:stretch>
            <a:fillRect/>
          </a:stretch>
        </p:blipFill>
        <p:spPr>
          <a:xfrm>
            <a:off x="5476943" y="1538445"/>
            <a:ext cx="2242952" cy="3028406"/>
          </a:xfrm>
        </p:spPr>
      </p:pic>
      <p:pic>
        <p:nvPicPr>
          <p:cNvPr id="10" name="Content Placeholder 9">
            <a:extLst>
              <a:ext uri="{FF2B5EF4-FFF2-40B4-BE49-F238E27FC236}">
                <a16:creationId xmlns:a16="http://schemas.microsoft.com/office/drawing/2014/main" id="{B45CBA94-6977-3264-495B-9A039923DF75}"/>
              </a:ext>
            </a:extLst>
          </p:cNvPr>
          <p:cNvPicPr>
            <a:picLocks noGrp="1" noChangeAspect="1"/>
          </p:cNvPicPr>
          <p:nvPr>
            <p:ph sz="half" idx="2"/>
          </p:nvPr>
        </p:nvPicPr>
        <p:blipFill>
          <a:blip r:embed="rId3"/>
          <a:stretch>
            <a:fillRect/>
          </a:stretch>
        </p:blipFill>
        <p:spPr>
          <a:xfrm>
            <a:off x="8425398" y="3243305"/>
            <a:ext cx="2794752" cy="3303815"/>
          </a:xfrm>
        </p:spPr>
      </p:pic>
      <p:sp>
        <p:nvSpPr>
          <p:cNvPr id="5" name="Slide Number Placeholder 4">
            <a:extLst>
              <a:ext uri="{FF2B5EF4-FFF2-40B4-BE49-F238E27FC236}">
                <a16:creationId xmlns:a16="http://schemas.microsoft.com/office/drawing/2014/main" id="{82162EBE-CFFD-E47E-D615-6FA6C4D38642}"/>
              </a:ext>
            </a:extLst>
          </p:cNvPr>
          <p:cNvSpPr>
            <a:spLocks noGrp="1"/>
          </p:cNvSpPr>
          <p:nvPr>
            <p:ph type="sldNum" sz="quarter" idx="12"/>
          </p:nvPr>
        </p:nvSpPr>
        <p:spPr/>
        <p:txBody>
          <a:bodyPr/>
          <a:lstStyle/>
          <a:p>
            <a:fld id="{69E57DC2-970A-4B3E-BB1C-7A09969E49DF}" type="slidenum">
              <a:rPr lang="en-US" smtClean="0"/>
              <a:t>40</a:t>
            </a:fld>
            <a:endParaRPr lang="en-US" dirty="0"/>
          </a:p>
        </p:txBody>
      </p:sp>
      <p:sp>
        <p:nvSpPr>
          <p:cNvPr id="6" name="Title 1">
            <a:extLst>
              <a:ext uri="{FF2B5EF4-FFF2-40B4-BE49-F238E27FC236}">
                <a16:creationId xmlns:a16="http://schemas.microsoft.com/office/drawing/2014/main" id="{B709B734-6B4A-2739-2016-24AAFB852FAB}"/>
              </a:ext>
            </a:extLst>
          </p:cNvPr>
          <p:cNvSpPr txBox="1">
            <a:spLocks/>
          </p:cNvSpPr>
          <p:nvPr/>
        </p:nvSpPr>
        <p:spPr>
          <a:xfrm>
            <a:off x="1371600" y="685800"/>
            <a:ext cx="9601200" cy="71628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Wireframe Scope and Detail</a:t>
            </a:r>
          </a:p>
        </p:txBody>
      </p:sp>
      <p:sp>
        <p:nvSpPr>
          <p:cNvPr id="2" name="TextBox 1">
            <a:extLst>
              <a:ext uri="{FF2B5EF4-FFF2-40B4-BE49-F238E27FC236}">
                <a16:creationId xmlns:a16="http://schemas.microsoft.com/office/drawing/2014/main" id="{DD38EC5B-6F04-9F35-739D-671D083C1466}"/>
              </a:ext>
            </a:extLst>
          </p:cNvPr>
          <p:cNvSpPr txBox="1"/>
          <p:nvPr/>
        </p:nvSpPr>
        <p:spPr>
          <a:xfrm>
            <a:off x="1371599" y="1915886"/>
            <a:ext cx="2587083" cy="553998"/>
          </a:xfrm>
          <a:prstGeom prst="rect">
            <a:avLst/>
          </a:prstGeom>
          <a:noFill/>
        </p:spPr>
        <p:txBody>
          <a:bodyPr wrap="square" rtlCol="0">
            <a:spAutoFit/>
          </a:bodyPr>
          <a:lstStyle/>
          <a:p>
            <a:r>
              <a:rPr lang="en-US" sz="3000" dirty="0">
                <a:solidFill>
                  <a:schemeClr val="tx2"/>
                </a:solidFill>
              </a:rPr>
              <a:t>Footwear page</a:t>
            </a:r>
          </a:p>
        </p:txBody>
      </p:sp>
    </p:spTree>
    <p:extLst>
      <p:ext uri="{BB962C8B-B14F-4D97-AF65-F5344CB8AC3E}">
        <p14:creationId xmlns:p14="http://schemas.microsoft.com/office/powerpoint/2010/main" val="8275516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7CCB38B-6AD5-FE6A-1612-FA7328DC0D8B}"/>
              </a:ext>
            </a:extLst>
          </p:cNvPr>
          <p:cNvSpPr>
            <a:spLocks noGrp="1"/>
          </p:cNvSpPr>
          <p:nvPr>
            <p:ph type="sldNum" sz="quarter" idx="12"/>
          </p:nvPr>
        </p:nvSpPr>
        <p:spPr/>
        <p:txBody>
          <a:bodyPr/>
          <a:lstStyle/>
          <a:p>
            <a:fld id="{69E57DC2-970A-4B3E-BB1C-7A09969E49DF}" type="slidenum">
              <a:rPr lang="en-US" smtClean="0"/>
              <a:t>41</a:t>
            </a:fld>
            <a:endParaRPr lang="en-US" dirty="0"/>
          </a:p>
        </p:txBody>
      </p:sp>
      <p:pic>
        <p:nvPicPr>
          <p:cNvPr id="6" name="Content Placeholder 9">
            <a:extLst>
              <a:ext uri="{FF2B5EF4-FFF2-40B4-BE49-F238E27FC236}">
                <a16:creationId xmlns:a16="http://schemas.microsoft.com/office/drawing/2014/main" id="{83E0AA65-9334-EEBD-ED63-CC32A58E493A}"/>
              </a:ext>
            </a:extLst>
          </p:cNvPr>
          <p:cNvPicPr>
            <a:picLocks noChangeAspect="1"/>
          </p:cNvPicPr>
          <p:nvPr/>
        </p:nvPicPr>
        <p:blipFill>
          <a:blip r:embed="rId2"/>
          <a:stretch>
            <a:fillRect/>
          </a:stretch>
        </p:blipFill>
        <p:spPr>
          <a:xfrm>
            <a:off x="4460488" y="1638299"/>
            <a:ext cx="2471333" cy="4772027"/>
          </a:xfrm>
          <a:prstGeom prst="rect">
            <a:avLst/>
          </a:prstGeom>
        </p:spPr>
      </p:pic>
      <p:pic>
        <p:nvPicPr>
          <p:cNvPr id="7" name="Picture 6">
            <a:extLst>
              <a:ext uri="{FF2B5EF4-FFF2-40B4-BE49-F238E27FC236}">
                <a16:creationId xmlns:a16="http://schemas.microsoft.com/office/drawing/2014/main" id="{33080FE2-8328-AD28-5615-102295D31BEA}"/>
              </a:ext>
            </a:extLst>
          </p:cNvPr>
          <p:cNvPicPr>
            <a:picLocks noChangeAspect="1"/>
          </p:cNvPicPr>
          <p:nvPr/>
        </p:nvPicPr>
        <p:blipFill>
          <a:blip r:embed="rId3"/>
          <a:stretch>
            <a:fillRect/>
          </a:stretch>
        </p:blipFill>
        <p:spPr>
          <a:xfrm>
            <a:off x="7518213" y="1736055"/>
            <a:ext cx="2294860" cy="5023883"/>
          </a:xfrm>
          <a:prstGeom prst="rect">
            <a:avLst/>
          </a:prstGeom>
        </p:spPr>
      </p:pic>
      <p:sp>
        <p:nvSpPr>
          <p:cNvPr id="8" name="Title 1">
            <a:extLst>
              <a:ext uri="{FF2B5EF4-FFF2-40B4-BE49-F238E27FC236}">
                <a16:creationId xmlns:a16="http://schemas.microsoft.com/office/drawing/2014/main" id="{FA6A2736-F3D8-210F-A928-497F2F86764E}"/>
              </a:ext>
            </a:extLst>
          </p:cNvPr>
          <p:cNvSpPr txBox="1">
            <a:spLocks/>
          </p:cNvSpPr>
          <p:nvPr/>
        </p:nvSpPr>
        <p:spPr>
          <a:xfrm>
            <a:off x="1371600" y="685800"/>
            <a:ext cx="9601200" cy="71628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Wireframe Scope and Detail</a:t>
            </a:r>
          </a:p>
        </p:txBody>
      </p:sp>
      <p:sp>
        <p:nvSpPr>
          <p:cNvPr id="9" name="TextBox 8">
            <a:extLst>
              <a:ext uri="{FF2B5EF4-FFF2-40B4-BE49-F238E27FC236}">
                <a16:creationId xmlns:a16="http://schemas.microsoft.com/office/drawing/2014/main" id="{13BFF732-AD02-65A3-544D-D13E7249947B}"/>
              </a:ext>
            </a:extLst>
          </p:cNvPr>
          <p:cNvSpPr txBox="1"/>
          <p:nvPr/>
        </p:nvSpPr>
        <p:spPr>
          <a:xfrm>
            <a:off x="1371600" y="1915886"/>
            <a:ext cx="2798956" cy="553998"/>
          </a:xfrm>
          <a:prstGeom prst="rect">
            <a:avLst/>
          </a:prstGeom>
          <a:noFill/>
        </p:spPr>
        <p:txBody>
          <a:bodyPr wrap="square" rtlCol="0">
            <a:spAutoFit/>
          </a:bodyPr>
          <a:lstStyle/>
          <a:p>
            <a:r>
              <a:rPr lang="en-US" sz="3000" dirty="0">
                <a:solidFill>
                  <a:schemeClr val="tx2"/>
                </a:solidFill>
              </a:rPr>
              <a:t>Lifestyle page</a:t>
            </a:r>
          </a:p>
        </p:txBody>
      </p:sp>
    </p:spTree>
    <p:extLst>
      <p:ext uri="{BB962C8B-B14F-4D97-AF65-F5344CB8AC3E}">
        <p14:creationId xmlns:p14="http://schemas.microsoft.com/office/powerpoint/2010/main" val="21834313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8F2E9-0199-7DA4-DA19-3FFC11B862E8}"/>
              </a:ext>
            </a:extLst>
          </p:cNvPr>
          <p:cNvSpPr>
            <a:spLocks noGrp="1"/>
          </p:cNvSpPr>
          <p:nvPr>
            <p:ph type="title"/>
          </p:nvPr>
        </p:nvSpPr>
        <p:spPr/>
        <p:txBody>
          <a:bodyPr>
            <a:normAutofit/>
          </a:bodyPr>
          <a:lstStyle/>
          <a:p>
            <a:r>
              <a:rPr lang="en-US" dirty="0"/>
              <a:t>Hierarchy of Visual Precedence</a:t>
            </a:r>
            <a:br>
              <a:rPr lang="en-US" dirty="0"/>
            </a:br>
            <a:endParaRPr lang="en-US" dirty="0"/>
          </a:p>
        </p:txBody>
      </p:sp>
      <p:pic>
        <p:nvPicPr>
          <p:cNvPr id="7" name="Content Placeholder 6">
            <a:extLst>
              <a:ext uri="{FF2B5EF4-FFF2-40B4-BE49-F238E27FC236}">
                <a16:creationId xmlns:a16="http://schemas.microsoft.com/office/drawing/2014/main" id="{F3760A98-2B19-AC1B-F66B-8F33E342BBAE}"/>
              </a:ext>
            </a:extLst>
          </p:cNvPr>
          <p:cNvPicPr>
            <a:picLocks noGrp="1" noChangeAspect="1"/>
          </p:cNvPicPr>
          <p:nvPr>
            <p:ph sz="half" idx="1"/>
          </p:nvPr>
        </p:nvPicPr>
        <p:blipFill>
          <a:blip r:embed="rId2"/>
          <a:stretch>
            <a:fillRect/>
          </a:stretch>
        </p:blipFill>
        <p:spPr>
          <a:xfrm>
            <a:off x="5569131" y="2062841"/>
            <a:ext cx="6291933" cy="2952205"/>
          </a:xfrm>
        </p:spPr>
      </p:pic>
      <p:sp>
        <p:nvSpPr>
          <p:cNvPr id="4" name="Content Placeholder 3">
            <a:extLst>
              <a:ext uri="{FF2B5EF4-FFF2-40B4-BE49-F238E27FC236}">
                <a16:creationId xmlns:a16="http://schemas.microsoft.com/office/drawing/2014/main" id="{DE2BD212-E0BC-284C-8180-85322BA6A2D0}"/>
              </a:ext>
            </a:extLst>
          </p:cNvPr>
          <p:cNvSpPr>
            <a:spLocks noGrp="1"/>
          </p:cNvSpPr>
          <p:nvPr>
            <p:ph sz="half" idx="2"/>
          </p:nvPr>
        </p:nvSpPr>
        <p:spPr>
          <a:xfrm>
            <a:off x="777747" y="2062841"/>
            <a:ext cx="4447786" cy="3581401"/>
          </a:xfrm>
        </p:spPr>
        <p:txBody>
          <a:bodyPr>
            <a:normAutofit lnSpcReduction="10000"/>
          </a:bodyPr>
          <a:lstStyle/>
          <a:p>
            <a:r>
              <a:rPr lang="en-US" dirty="0"/>
              <a:t>As the user initially navigates to the home page, the middle section of the header, which is the location of the Top Bins logo and site navigation is the first noticed and is the location at eye level. It contains the most important elements of the home page and is made to be noticed first. Second is the site content which contains large images and labels. Last is the top of the footer with helpful connection elements. </a:t>
            </a:r>
          </a:p>
        </p:txBody>
      </p:sp>
      <p:sp>
        <p:nvSpPr>
          <p:cNvPr id="5" name="Slide Number Placeholder 4">
            <a:extLst>
              <a:ext uri="{FF2B5EF4-FFF2-40B4-BE49-F238E27FC236}">
                <a16:creationId xmlns:a16="http://schemas.microsoft.com/office/drawing/2014/main" id="{427E6E5B-21C5-DE96-84D4-FBEE7861D005}"/>
              </a:ext>
            </a:extLst>
          </p:cNvPr>
          <p:cNvSpPr>
            <a:spLocks noGrp="1"/>
          </p:cNvSpPr>
          <p:nvPr>
            <p:ph type="sldNum" sz="quarter" idx="12"/>
          </p:nvPr>
        </p:nvSpPr>
        <p:spPr/>
        <p:txBody>
          <a:bodyPr/>
          <a:lstStyle/>
          <a:p>
            <a:fld id="{69E57DC2-970A-4B3E-BB1C-7A09969E49DF}" type="slidenum">
              <a:rPr lang="en-US" smtClean="0"/>
              <a:t>42</a:t>
            </a:fld>
            <a:endParaRPr lang="en-US" dirty="0"/>
          </a:p>
        </p:txBody>
      </p:sp>
      <p:sp>
        <p:nvSpPr>
          <p:cNvPr id="8" name="TextBox 7">
            <a:extLst>
              <a:ext uri="{FF2B5EF4-FFF2-40B4-BE49-F238E27FC236}">
                <a16:creationId xmlns:a16="http://schemas.microsoft.com/office/drawing/2014/main" id="{5B494BA6-1A16-D649-45F7-902287542666}"/>
              </a:ext>
            </a:extLst>
          </p:cNvPr>
          <p:cNvSpPr txBox="1"/>
          <p:nvPr/>
        </p:nvSpPr>
        <p:spPr>
          <a:xfrm>
            <a:off x="6999922" y="1515292"/>
            <a:ext cx="3600351" cy="369332"/>
          </a:xfrm>
          <a:prstGeom prst="rect">
            <a:avLst/>
          </a:prstGeom>
          <a:noFill/>
        </p:spPr>
        <p:txBody>
          <a:bodyPr wrap="square" rtlCol="0">
            <a:spAutoFit/>
          </a:bodyPr>
          <a:lstStyle/>
          <a:p>
            <a:pPr algn="ctr"/>
            <a:r>
              <a:rPr lang="en-US" dirty="0">
                <a:solidFill>
                  <a:schemeClr val="tx2"/>
                </a:solidFill>
              </a:rPr>
              <a:t>Home Page</a:t>
            </a:r>
          </a:p>
        </p:txBody>
      </p:sp>
    </p:spTree>
    <p:extLst>
      <p:ext uri="{BB962C8B-B14F-4D97-AF65-F5344CB8AC3E}">
        <p14:creationId xmlns:p14="http://schemas.microsoft.com/office/powerpoint/2010/main" val="27496922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685A6-EF94-7C20-55E2-B4058BBCAD8C}"/>
              </a:ext>
            </a:extLst>
          </p:cNvPr>
          <p:cNvSpPr>
            <a:spLocks noGrp="1"/>
          </p:cNvSpPr>
          <p:nvPr>
            <p:ph type="title"/>
          </p:nvPr>
        </p:nvSpPr>
        <p:spPr/>
        <p:txBody>
          <a:bodyPr/>
          <a:lstStyle/>
          <a:p>
            <a:r>
              <a:rPr lang="en-US" dirty="0"/>
              <a:t>Color Palette Balance and Unity</a:t>
            </a:r>
          </a:p>
        </p:txBody>
      </p:sp>
      <p:sp>
        <p:nvSpPr>
          <p:cNvPr id="3" name="Content Placeholder 2">
            <a:extLst>
              <a:ext uri="{FF2B5EF4-FFF2-40B4-BE49-F238E27FC236}">
                <a16:creationId xmlns:a16="http://schemas.microsoft.com/office/drawing/2014/main" id="{C50C3703-B3EA-6A78-D7EB-D99DA0F61337}"/>
              </a:ext>
            </a:extLst>
          </p:cNvPr>
          <p:cNvSpPr>
            <a:spLocks noGrp="1"/>
          </p:cNvSpPr>
          <p:nvPr>
            <p:ph sz="half" idx="1"/>
          </p:nvPr>
        </p:nvSpPr>
        <p:spPr>
          <a:xfrm>
            <a:off x="1371600" y="1592703"/>
            <a:ext cx="4447786" cy="3235775"/>
          </a:xfrm>
        </p:spPr>
        <p:txBody>
          <a:bodyPr>
            <a:normAutofit fontScale="77500" lnSpcReduction="20000"/>
          </a:bodyPr>
          <a:lstStyle/>
          <a:p>
            <a:pPr marL="0" indent="0">
              <a:buNone/>
            </a:pPr>
            <a:endParaRPr lang="en-US" sz="3000" b="1" dirty="0">
              <a:latin typeface="Georgia bold" panose="02040802050405020203" pitchFamily="18" charset="0"/>
            </a:endParaRPr>
          </a:p>
          <a:p>
            <a:pPr marL="0" indent="0">
              <a:buNone/>
            </a:pPr>
            <a:r>
              <a:rPr lang="en-US" sz="2700" b="1" dirty="0">
                <a:latin typeface="Georgia bold" panose="02040802050405020203" pitchFamily="18" charset="0"/>
              </a:rPr>
              <a:t>Headings – Georgia Bold</a:t>
            </a:r>
          </a:p>
          <a:p>
            <a:pPr marL="0" indent="0">
              <a:buNone/>
            </a:pPr>
            <a:r>
              <a:rPr lang="en-US" sz="2700" dirty="0">
                <a:latin typeface="Georgia bold" panose="02040802050405020203" pitchFamily="18" charset="0"/>
              </a:rPr>
              <a:t>Abcdefghijklmnopqrstuvwxyz</a:t>
            </a:r>
          </a:p>
          <a:p>
            <a:pPr marL="0" indent="0">
              <a:buNone/>
            </a:pPr>
            <a:r>
              <a:rPr lang="en-US" sz="2700" dirty="0">
                <a:latin typeface="Georgia bold" panose="02040802050405020203" pitchFamily="18" charset="0"/>
              </a:rPr>
              <a:t>0123456789</a:t>
            </a:r>
          </a:p>
          <a:p>
            <a:pPr marL="0" indent="0">
              <a:buNone/>
            </a:pPr>
            <a:endParaRPr lang="en-US" dirty="0"/>
          </a:p>
          <a:p>
            <a:pPr marL="0" indent="0">
              <a:buNone/>
            </a:pPr>
            <a:endParaRPr lang="en-US" dirty="0"/>
          </a:p>
          <a:p>
            <a:pPr marL="0" indent="0">
              <a:buNone/>
            </a:pPr>
            <a:r>
              <a:rPr lang="en-US" dirty="0">
                <a:latin typeface="Georgia" panose="02040502050405020303" pitchFamily="18" charset="0"/>
              </a:rPr>
              <a:t>Body – Georgia </a:t>
            </a:r>
          </a:p>
          <a:p>
            <a:pPr marL="0" indent="0">
              <a:buNone/>
            </a:pPr>
            <a:r>
              <a:rPr lang="en-US" dirty="0">
                <a:latin typeface="Georgia" panose="02040502050405020303" pitchFamily="18" charset="0"/>
              </a:rPr>
              <a:t>Abcdefghijklmnopqrstuvwxyz</a:t>
            </a:r>
          </a:p>
          <a:p>
            <a:pPr marL="0" indent="0">
              <a:buNone/>
            </a:pPr>
            <a:r>
              <a:rPr lang="en-US" dirty="0">
                <a:latin typeface="Georgia" panose="02040502050405020303" pitchFamily="18" charset="0"/>
              </a:rPr>
              <a:t>0123456789</a:t>
            </a:r>
          </a:p>
          <a:p>
            <a:pPr marL="0" indent="0">
              <a:buNone/>
            </a:pPr>
            <a:endParaRPr lang="en-US" dirty="0"/>
          </a:p>
        </p:txBody>
      </p:sp>
      <p:sp>
        <p:nvSpPr>
          <p:cNvPr id="5" name="Slide Number Placeholder 4">
            <a:extLst>
              <a:ext uri="{FF2B5EF4-FFF2-40B4-BE49-F238E27FC236}">
                <a16:creationId xmlns:a16="http://schemas.microsoft.com/office/drawing/2014/main" id="{B3B7CD05-5BC1-6A9B-E1F8-D20845DFAEA0}"/>
              </a:ext>
            </a:extLst>
          </p:cNvPr>
          <p:cNvSpPr>
            <a:spLocks noGrp="1"/>
          </p:cNvSpPr>
          <p:nvPr>
            <p:ph type="sldNum" sz="quarter" idx="12"/>
          </p:nvPr>
        </p:nvSpPr>
        <p:spPr/>
        <p:txBody>
          <a:bodyPr/>
          <a:lstStyle/>
          <a:p>
            <a:fld id="{69E57DC2-970A-4B3E-BB1C-7A09969E49DF}" type="slidenum">
              <a:rPr lang="en-US" smtClean="0"/>
              <a:t>43</a:t>
            </a:fld>
            <a:endParaRPr lang="en-US" dirty="0"/>
          </a:p>
        </p:txBody>
      </p:sp>
      <p:pic>
        <p:nvPicPr>
          <p:cNvPr id="9" name="Picture 8">
            <a:extLst>
              <a:ext uri="{FF2B5EF4-FFF2-40B4-BE49-F238E27FC236}">
                <a16:creationId xmlns:a16="http://schemas.microsoft.com/office/drawing/2014/main" id="{820514B5-AA57-CE1A-3B84-5A019826FE26}"/>
              </a:ext>
            </a:extLst>
          </p:cNvPr>
          <p:cNvPicPr>
            <a:picLocks noChangeAspect="1"/>
          </p:cNvPicPr>
          <p:nvPr/>
        </p:nvPicPr>
        <p:blipFill>
          <a:blip r:embed="rId2"/>
          <a:stretch>
            <a:fillRect/>
          </a:stretch>
        </p:blipFill>
        <p:spPr>
          <a:xfrm>
            <a:off x="6268428" y="1592703"/>
            <a:ext cx="4800600" cy="4748980"/>
          </a:xfrm>
          <a:prstGeom prst="rect">
            <a:avLst/>
          </a:prstGeom>
        </p:spPr>
      </p:pic>
      <p:sp>
        <p:nvSpPr>
          <p:cNvPr id="4" name="TextBox 3">
            <a:extLst>
              <a:ext uri="{FF2B5EF4-FFF2-40B4-BE49-F238E27FC236}">
                <a16:creationId xmlns:a16="http://schemas.microsoft.com/office/drawing/2014/main" id="{100A5EDB-6B26-B7C5-AA56-B432D23283EC}"/>
              </a:ext>
            </a:extLst>
          </p:cNvPr>
          <p:cNvSpPr txBox="1"/>
          <p:nvPr/>
        </p:nvSpPr>
        <p:spPr>
          <a:xfrm>
            <a:off x="1371600" y="5374888"/>
            <a:ext cx="4326673" cy="923330"/>
          </a:xfrm>
          <a:prstGeom prst="rect">
            <a:avLst/>
          </a:prstGeom>
          <a:noFill/>
        </p:spPr>
        <p:txBody>
          <a:bodyPr wrap="square" rtlCol="0">
            <a:spAutoFit/>
          </a:bodyPr>
          <a:lstStyle/>
          <a:p>
            <a:r>
              <a:rPr lang="en-US" dirty="0">
                <a:solidFill>
                  <a:schemeClr val="tx2"/>
                </a:solidFill>
              </a:rPr>
              <a:t>The dominant color of blue combined with the secondary gold are the main colors of the Top Bins Website</a:t>
            </a:r>
          </a:p>
        </p:txBody>
      </p:sp>
    </p:spTree>
    <p:extLst>
      <p:ext uri="{BB962C8B-B14F-4D97-AF65-F5344CB8AC3E}">
        <p14:creationId xmlns:p14="http://schemas.microsoft.com/office/powerpoint/2010/main" val="27450489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80FC4BD-8D94-40B3-7C60-5950778EFAF0}"/>
              </a:ext>
            </a:extLst>
          </p:cNvPr>
          <p:cNvSpPr>
            <a:spLocks noGrp="1"/>
          </p:cNvSpPr>
          <p:nvPr>
            <p:ph type="sldNum" sz="quarter" idx="12"/>
          </p:nvPr>
        </p:nvSpPr>
        <p:spPr/>
        <p:txBody>
          <a:bodyPr/>
          <a:lstStyle/>
          <a:p>
            <a:fld id="{69E57DC2-970A-4B3E-BB1C-7A09969E49DF}" type="slidenum">
              <a:rPr lang="en-US" smtClean="0"/>
              <a:t>44</a:t>
            </a:fld>
            <a:endParaRPr lang="en-US" dirty="0"/>
          </a:p>
        </p:txBody>
      </p:sp>
      <p:sp>
        <p:nvSpPr>
          <p:cNvPr id="6" name="Title 1">
            <a:extLst>
              <a:ext uri="{FF2B5EF4-FFF2-40B4-BE49-F238E27FC236}">
                <a16:creationId xmlns:a16="http://schemas.microsoft.com/office/drawing/2014/main" id="{B7BD1BE4-CF3B-950C-AB0C-BF04895403B2}"/>
              </a:ext>
            </a:extLst>
          </p:cNvPr>
          <p:cNvSpPr>
            <a:spLocks noGrp="1"/>
          </p:cNvSpPr>
          <p:nvPr>
            <p:ph type="title"/>
          </p:nvPr>
        </p:nvSpPr>
        <p:spPr>
          <a:xfrm>
            <a:off x="1371600" y="685800"/>
            <a:ext cx="9601200" cy="1485900"/>
          </a:xfrm>
        </p:spPr>
        <p:txBody>
          <a:bodyPr/>
          <a:lstStyle/>
          <a:p>
            <a:r>
              <a:rPr lang="en-US" dirty="0"/>
              <a:t>Responsiveness of Design - Base</a:t>
            </a:r>
          </a:p>
        </p:txBody>
      </p:sp>
      <p:pic>
        <p:nvPicPr>
          <p:cNvPr id="7" name="Picture 6">
            <a:extLst>
              <a:ext uri="{FF2B5EF4-FFF2-40B4-BE49-F238E27FC236}">
                <a16:creationId xmlns:a16="http://schemas.microsoft.com/office/drawing/2014/main" id="{4546FFBC-32DD-9E7B-FA0E-C73A73EE3DE9}"/>
              </a:ext>
            </a:extLst>
          </p:cNvPr>
          <p:cNvPicPr>
            <a:picLocks noChangeAspect="1"/>
          </p:cNvPicPr>
          <p:nvPr/>
        </p:nvPicPr>
        <p:blipFill rotWithShape="1">
          <a:blip r:embed="rId2"/>
          <a:srcRect r="12552"/>
          <a:stretch/>
        </p:blipFill>
        <p:spPr>
          <a:xfrm>
            <a:off x="3356517" y="2045166"/>
            <a:ext cx="2739483" cy="4127034"/>
          </a:xfrm>
          <a:prstGeom prst="rect">
            <a:avLst/>
          </a:prstGeom>
        </p:spPr>
      </p:pic>
      <p:pic>
        <p:nvPicPr>
          <p:cNvPr id="8" name="Picture 7">
            <a:extLst>
              <a:ext uri="{FF2B5EF4-FFF2-40B4-BE49-F238E27FC236}">
                <a16:creationId xmlns:a16="http://schemas.microsoft.com/office/drawing/2014/main" id="{C1F55E29-35DB-1613-9E85-1CCEE28622FB}"/>
              </a:ext>
            </a:extLst>
          </p:cNvPr>
          <p:cNvPicPr>
            <a:picLocks noChangeAspect="1"/>
          </p:cNvPicPr>
          <p:nvPr/>
        </p:nvPicPr>
        <p:blipFill rotWithShape="1">
          <a:blip r:embed="rId3"/>
          <a:srcRect r="2316"/>
          <a:stretch/>
        </p:blipFill>
        <p:spPr>
          <a:xfrm>
            <a:off x="6541036" y="3209662"/>
            <a:ext cx="3132684" cy="3066252"/>
          </a:xfrm>
          <a:prstGeom prst="rect">
            <a:avLst/>
          </a:prstGeom>
        </p:spPr>
      </p:pic>
      <p:sp>
        <p:nvSpPr>
          <p:cNvPr id="9" name="TextBox 8">
            <a:extLst>
              <a:ext uri="{FF2B5EF4-FFF2-40B4-BE49-F238E27FC236}">
                <a16:creationId xmlns:a16="http://schemas.microsoft.com/office/drawing/2014/main" id="{303AB622-7AA5-7C46-DA3F-936F39C31E00}"/>
              </a:ext>
            </a:extLst>
          </p:cNvPr>
          <p:cNvSpPr txBox="1"/>
          <p:nvPr/>
        </p:nvSpPr>
        <p:spPr>
          <a:xfrm>
            <a:off x="4518343" y="1675834"/>
            <a:ext cx="3600351" cy="369332"/>
          </a:xfrm>
          <a:prstGeom prst="rect">
            <a:avLst/>
          </a:prstGeom>
          <a:noFill/>
        </p:spPr>
        <p:txBody>
          <a:bodyPr wrap="square" rtlCol="0">
            <a:spAutoFit/>
          </a:bodyPr>
          <a:lstStyle/>
          <a:p>
            <a:pPr algn="ctr"/>
            <a:r>
              <a:rPr lang="en-US" dirty="0">
                <a:solidFill>
                  <a:schemeClr val="tx2"/>
                </a:solidFill>
              </a:rPr>
              <a:t>Featured – Normal Window </a:t>
            </a:r>
          </a:p>
        </p:txBody>
      </p:sp>
    </p:spTree>
    <p:extLst>
      <p:ext uri="{BB962C8B-B14F-4D97-AF65-F5344CB8AC3E}">
        <p14:creationId xmlns:p14="http://schemas.microsoft.com/office/powerpoint/2010/main" val="7963989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D8CA9-FA5D-078D-0C8F-0549C97E198A}"/>
              </a:ext>
            </a:extLst>
          </p:cNvPr>
          <p:cNvSpPr>
            <a:spLocks noGrp="1"/>
          </p:cNvSpPr>
          <p:nvPr>
            <p:ph type="title"/>
          </p:nvPr>
        </p:nvSpPr>
        <p:spPr>
          <a:xfrm>
            <a:off x="1371600" y="685800"/>
            <a:ext cx="9601200" cy="690154"/>
          </a:xfrm>
        </p:spPr>
        <p:txBody>
          <a:bodyPr/>
          <a:lstStyle/>
          <a:p>
            <a:r>
              <a:rPr lang="en-US" dirty="0"/>
              <a:t>Responsiveness of Design</a:t>
            </a:r>
          </a:p>
        </p:txBody>
      </p:sp>
      <p:pic>
        <p:nvPicPr>
          <p:cNvPr id="9" name="Content Placeholder 8">
            <a:extLst>
              <a:ext uri="{FF2B5EF4-FFF2-40B4-BE49-F238E27FC236}">
                <a16:creationId xmlns:a16="http://schemas.microsoft.com/office/drawing/2014/main" id="{1C0BB60B-0FED-9BD9-C704-61E52BCD5A15}"/>
              </a:ext>
            </a:extLst>
          </p:cNvPr>
          <p:cNvPicPr>
            <a:picLocks noGrp="1" noChangeAspect="1"/>
          </p:cNvPicPr>
          <p:nvPr>
            <p:ph sz="half" idx="1"/>
          </p:nvPr>
        </p:nvPicPr>
        <p:blipFill>
          <a:blip r:embed="rId2"/>
          <a:stretch>
            <a:fillRect/>
          </a:stretch>
        </p:blipFill>
        <p:spPr>
          <a:xfrm>
            <a:off x="6739230" y="2190608"/>
            <a:ext cx="2227268" cy="4241402"/>
          </a:xfrm>
        </p:spPr>
      </p:pic>
      <p:pic>
        <p:nvPicPr>
          <p:cNvPr id="11" name="Content Placeholder 10">
            <a:extLst>
              <a:ext uri="{FF2B5EF4-FFF2-40B4-BE49-F238E27FC236}">
                <a16:creationId xmlns:a16="http://schemas.microsoft.com/office/drawing/2014/main" id="{195834C7-3264-67BE-2563-F10FB673AD75}"/>
              </a:ext>
            </a:extLst>
          </p:cNvPr>
          <p:cNvPicPr>
            <a:picLocks noGrp="1" noChangeAspect="1"/>
          </p:cNvPicPr>
          <p:nvPr>
            <p:ph sz="half" idx="2"/>
          </p:nvPr>
        </p:nvPicPr>
        <p:blipFill>
          <a:blip r:embed="rId3"/>
          <a:stretch>
            <a:fillRect/>
          </a:stretch>
        </p:blipFill>
        <p:spPr>
          <a:xfrm>
            <a:off x="9747271" y="2450418"/>
            <a:ext cx="2066541" cy="3721782"/>
          </a:xfrm>
        </p:spPr>
      </p:pic>
      <p:sp>
        <p:nvSpPr>
          <p:cNvPr id="5" name="Slide Number Placeholder 4">
            <a:extLst>
              <a:ext uri="{FF2B5EF4-FFF2-40B4-BE49-F238E27FC236}">
                <a16:creationId xmlns:a16="http://schemas.microsoft.com/office/drawing/2014/main" id="{82BCB13F-7AC1-387B-6E54-1EACE202DA0E}"/>
              </a:ext>
            </a:extLst>
          </p:cNvPr>
          <p:cNvSpPr>
            <a:spLocks noGrp="1"/>
          </p:cNvSpPr>
          <p:nvPr>
            <p:ph type="sldNum" sz="quarter" idx="12"/>
          </p:nvPr>
        </p:nvSpPr>
        <p:spPr/>
        <p:txBody>
          <a:bodyPr/>
          <a:lstStyle/>
          <a:p>
            <a:fld id="{69E57DC2-970A-4B3E-BB1C-7A09969E49DF}" type="slidenum">
              <a:rPr lang="en-US" smtClean="0"/>
              <a:t>45</a:t>
            </a:fld>
            <a:endParaRPr lang="en-US" dirty="0"/>
          </a:p>
        </p:txBody>
      </p:sp>
      <p:sp>
        <p:nvSpPr>
          <p:cNvPr id="17" name="TextBox 16">
            <a:extLst>
              <a:ext uri="{FF2B5EF4-FFF2-40B4-BE49-F238E27FC236}">
                <a16:creationId xmlns:a16="http://schemas.microsoft.com/office/drawing/2014/main" id="{D9CEE6A1-F7B6-6BD5-7FB6-6633CADA463F}"/>
              </a:ext>
            </a:extLst>
          </p:cNvPr>
          <p:cNvSpPr txBox="1"/>
          <p:nvPr/>
        </p:nvSpPr>
        <p:spPr>
          <a:xfrm>
            <a:off x="6739230" y="1577534"/>
            <a:ext cx="5446109" cy="369332"/>
          </a:xfrm>
          <a:prstGeom prst="rect">
            <a:avLst/>
          </a:prstGeom>
          <a:noFill/>
        </p:spPr>
        <p:txBody>
          <a:bodyPr wrap="square" rtlCol="0">
            <a:spAutoFit/>
          </a:bodyPr>
          <a:lstStyle/>
          <a:p>
            <a:pPr algn="ctr"/>
            <a:r>
              <a:rPr lang="en-US" dirty="0">
                <a:solidFill>
                  <a:schemeClr val="tx2"/>
                </a:solidFill>
              </a:rPr>
              <a:t>Featured – Tablet View </a:t>
            </a:r>
          </a:p>
        </p:txBody>
      </p:sp>
      <p:sp>
        <p:nvSpPr>
          <p:cNvPr id="3" name="TextBox 2">
            <a:extLst>
              <a:ext uri="{FF2B5EF4-FFF2-40B4-BE49-F238E27FC236}">
                <a16:creationId xmlns:a16="http://schemas.microsoft.com/office/drawing/2014/main" id="{4638D62E-A839-4F1A-4E7B-B3DB0265EAA9}"/>
              </a:ext>
            </a:extLst>
          </p:cNvPr>
          <p:cNvSpPr txBox="1"/>
          <p:nvPr/>
        </p:nvSpPr>
        <p:spPr>
          <a:xfrm>
            <a:off x="649891" y="1577534"/>
            <a:ext cx="5446109" cy="369332"/>
          </a:xfrm>
          <a:prstGeom prst="rect">
            <a:avLst/>
          </a:prstGeom>
          <a:noFill/>
        </p:spPr>
        <p:txBody>
          <a:bodyPr wrap="square" rtlCol="0">
            <a:spAutoFit/>
          </a:bodyPr>
          <a:lstStyle/>
          <a:p>
            <a:pPr algn="ctr"/>
            <a:r>
              <a:rPr lang="en-US" dirty="0">
                <a:solidFill>
                  <a:schemeClr val="tx2"/>
                </a:solidFill>
              </a:rPr>
              <a:t>Featured – Mobile View</a:t>
            </a:r>
          </a:p>
        </p:txBody>
      </p:sp>
      <p:pic>
        <p:nvPicPr>
          <p:cNvPr id="4" name="Picture 3">
            <a:extLst>
              <a:ext uri="{FF2B5EF4-FFF2-40B4-BE49-F238E27FC236}">
                <a16:creationId xmlns:a16="http://schemas.microsoft.com/office/drawing/2014/main" id="{CDC6D8C1-5E6D-0A92-F5F8-3C961B849E8F}"/>
              </a:ext>
            </a:extLst>
          </p:cNvPr>
          <p:cNvPicPr>
            <a:picLocks noChangeAspect="1"/>
          </p:cNvPicPr>
          <p:nvPr/>
        </p:nvPicPr>
        <p:blipFill>
          <a:blip r:embed="rId4"/>
          <a:stretch>
            <a:fillRect/>
          </a:stretch>
        </p:blipFill>
        <p:spPr>
          <a:xfrm>
            <a:off x="1932197" y="1955548"/>
            <a:ext cx="1121273" cy="4902452"/>
          </a:xfrm>
          <a:prstGeom prst="rect">
            <a:avLst/>
          </a:prstGeom>
        </p:spPr>
      </p:pic>
      <p:pic>
        <p:nvPicPr>
          <p:cNvPr id="6" name="Picture 5">
            <a:extLst>
              <a:ext uri="{FF2B5EF4-FFF2-40B4-BE49-F238E27FC236}">
                <a16:creationId xmlns:a16="http://schemas.microsoft.com/office/drawing/2014/main" id="{2DC67E4F-48B3-8EBD-F6A9-32D52BD8265A}"/>
              </a:ext>
            </a:extLst>
          </p:cNvPr>
          <p:cNvPicPr>
            <a:picLocks noChangeAspect="1"/>
          </p:cNvPicPr>
          <p:nvPr/>
        </p:nvPicPr>
        <p:blipFill>
          <a:blip r:embed="rId5"/>
          <a:stretch>
            <a:fillRect/>
          </a:stretch>
        </p:blipFill>
        <p:spPr>
          <a:xfrm>
            <a:off x="3534541" y="2148446"/>
            <a:ext cx="1121273" cy="4628999"/>
          </a:xfrm>
          <a:prstGeom prst="rect">
            <a:avLst/>
          </a:prstGeom>
        </p:spPr>
      </p:pic>
    </p:spTree>
    <p:extLst>
      <p:ext uri="{BB962C8B-B14F-4D97-AF65-F5344CB8AC3E}">
        <p14:creationId xmlns:p14="http://schemas.microsoft.com/office/powerpoint/2010/main" val="2027899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F88CC-4CB3-7BDE-3680-32B4F2EEC57D}"/>
              </a:ext>
            </a:extLst>
          </p:cNvPr>
          <p:cNvSpPr>
            <a:spLocks noGrp="1"/>
          </p:cNvSpPr>
          <p:nvPr>
            <p:ph type="title"/>
          </p:nvPr>
        </p:nvSpPr>
        <p:spPr/>
        <p:txBody>
          <a:bodyPr/>
          <a:lstStyle/>
          <a:p>
            <a:r>
              <a:rPr lang="en-US" dirty="0"/>
              <a:t>Implementation of Icons</a:t>
            </a:r>
          </a:p>
        </p:txBody>
      </p:sp>
      <p:pic>
        <p:nvPicPr>
          <p:cNvPr id="7" name="Content Placeholder 6">
            <a:extLst>
              <a:ext uri="{FF2B5EF4-FFF2-40B4-BE49-F238E27FC236}">
                <a16:creationId xmlns:a16="http://schemas.microsoft.com/office/drawing/2014/main" id="{193DE417-5723-ADD5-C8EC-9DB631CAC8C4}"/>
              </a:ext>
            </a:extLst>
          </p:cNvPr>
          <p:cNvPicPr>
            <a:picLocks noGrp="1" noChangeAspect="1"/>
          </p:cNvPicPr>
          <p:nvPr>
            <p:ph sz="half" idx="1"/>
          </p:nvPr>
        </p:nvPicPr>
        <p:blipFill>
          <a:blip r:embed="rId2"/>
          <a:stretch>
            <a:fillRect/>
          </a:stretch>
        </p:blipFill>
        <p:spPr>
          <a:xfrm>
            <a:off x="6930731" y="2312125"/>
            <a:ext cx="4042069" cy="2933759"/>
          </a:xfrm>
        </p:spPr>
      </p:pic>
      <p:sp>
        <p:nvSpPr>
          <p:cNvPr id="4" name="Content Placeholder 3">
            <a:extLst>
              <a:ext uri="{FF2B5EF4-FFF2-40B4-BE49-F238E27FC236}">
                <a16:creationId xmlns:a16="http://schemas.microsoft.com/office/drawing/2014/main" id="{8DFCCAC1-8DA0-8897-A2D3-F3DC30D0C393}"/>
              </a:ext>
            </a:extLst>
          </p:cNvPr>
          <p:cNvSpPr>
            <a:spLocks noGrp="1"/>
          </p:cNvSpPr>
          <p:nvPr>
            <p:ph sz="half" idx="2"/>
          </p:nvPr>
        </p:nvSpPr>
        <p:spPr>
          <a:xfrm>
            <a:off x="1219200" y="2171700"/>
            <a:ext cx="4447786" cy="3581401"/>
          </a:xfrm>
        </p:spPr>
        <p:txBody>
          <a:bodyPr/>
          <a:lstStyle/>
          <a:p>
            <a:pPr marL="0" indent="0" algn="ctr">
              <a:buNone/>
            </a:pPr>
            <a:r>
              <a:rPr lang="en-US" dirty="0"/>
              <a:t>The implementation of icons mostly applies to the navigational elements of the Top Bins Soccer Shop Website. Because much of the ecommerce section is image and description based, most icon elements are located in site header and footer. These icons represent elements of the webpage that helps the user navigate or consume content.</a:t>
            </a:r>
          </a:p>
        </p:txBody>
      </p:sp>
      <p:sp>
        <p:nvSpPr>
          <p:cNvPr id="5" name="Slide Number Placeholder 4">
            <a:extLst>
              <a:ext uri="{FF2B5EF4-FFF2-40B4-BE49-F238E27FC236}">
                <a16:creationId xmlns:a16="http://schemas.microsoft.com/office/drawing/2014/main" id="{162FC336-720F-1E9F-9BDD-F46688F22C6A}"/>
              </a:ext>
            </a:extLst>
          </p:cNvPr>
          <p:cNvSpPr>
            <a:spLocks noGrp="1"/>
          </p:cNvSpPr>
          <p:nvPr>
            <p:ph type="sldNum" sz="quarter" idx="12"/>
          </p:nvPr>
        </p:nvSpPr>
        <p:spPr/>
        <p:txBody>
          <a:bodyPr/>
          <a:lstStyle/>
          <a:p>
            <a:fld id="{69E57DC2-970A-4B3E-BB1C-7A09969E49DF}" type="slidenum">
              <a:rPr lang="en-US" smtClean="0"/>
              <a:t>46</a:t>
            </a:fld>
            <a:endParaRPr lang="en-US" dirty="0"/>
          </a:p>
        </p:txBody>
      </p:sp>
    </p:spTree>
    <p:extLst>
      <p:ext uri="{BB962C8B-B14F-4D97-AF65-F5344CB8AC3E}">
        <p14:creationId xmlns:p14="http://schemas.microsoft.com/office/powerpoint/2010/main" val="8459038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C001C-9231-53C8-0009-C613C742E13C}"/>
              </a:ext>
            </a:extLst>
          </p:cNvPr>
          <p:cNvSpPr>
            <a:spLocks noGrp="1"/>
          </p:cNvSpPr>
          <p:nvPr>
            <p:ph type="title"/>
          </p:nvPr>
        </p:nvSpPr>
        <p:spPr/>
        <p:txBody>
          <a:bodyPr/>
          <a:lstStyle/>
          <a:p>
            <a:pPr algn="ctr"/>
            <a:r>
              <a:rPr lang="en-US" dirty="0"/>
              <a:t>Summary</a:t>
            </a:r>
          </a:p>
        </p:txBody>
      </p:sp>
      <p:sp>
        <p:nvSpPr>
          <p:cNvPr id="3" name="Content Placeholder 2">
            <a:extLst>
              <a:ext uri="{FF2B5EF4-FFF2-40B4-BE49-F238E27FC236}">
                <a16:creationId xmlns:a16="http://schemas.microsoft.com/office/drawing/2014/main" id="{97D6D616-9988-AA61-0957-BCAA2A3F59EC}"/>
              </a:ext>
            </a:extLst>
          </p:cNvPr>
          <p:cNvSpPr>
            <a:spLocks noGrp="1"/>
          </p:cNvSpPr>
          <p:nvPr>
            <p:ph sz="half" idx="1"/>
          </p:nvPr>
        </p:nvSpPr>
        <p:spPr>
          <a:xfrm>
            <a:off x="1676834" y="2443163"/>
            <a:ext cx="9392194" cy="3581401"/>
          </a:xfrm>
        </p:spPr>
        <p:txBody>
          <a:bodyPr>
            <a:normAutofit/>
          </a:bodyPr>
          <a:lstStyle/>
          <a:p>
            <a:pPr>
              <a:lnSpc>
                <a:spcPct val="170000"/>
              </a:lnSpc>
            </a:pPr>
            <a:r>
              <a:rPr lang="en-US" dirty="0"/>
              <a:t>The ecommerce aspect of the website makes many of the initial sales pages look similar. The navigational elements combined with the content based product pages allows the customer to find what they need in an efficient fashion. The intention of each page defines the product layout that is used. The navigational breadcrumbs are vital to the product selection process and visual precedence of the site header allows for the user to view different products with ease.</a:t>
            </a:r>
          </a:p>
        </p:txBody>
      </p:sp>
      <p:sp>
        <p:nvSpPr>
          <p:cNvPr id="5" name="Slide Number Placeholder 4">
            <a:extLst>
              <a:ext uri="{FF2B5EF4-FFF2-40B4-BE49-F238E27FC236}">
                <a16:creationId xmlns:a16="http://schemas.microsoft.com/office/drawing/2014/main" id="{3A371188-425A-3140-CF28-629122B409D1}"/>
              </a:ext>
            </a:extLst>
          </p:cNvPr>
          <p:cNvSpPr>
            <a:spLocks noGrp="1"/>
          </p:cNvSpPr>
          <p:nvPr>
            <p:ph type="sldNum" sz="quarter" idx="12"/>
          </p:nvPr>
        </p:nvSpPr>
        <p:spPr/>
        <p:txBody>
          <a:bodyPr/>
          <a:lstStyle/>
          <a:p>
            <a:fld id="{69E57DC2-970A-4B3E-BB1C-7A09969E49DF}" type="slidenum">
              <a:rPr lang="en-US" smtClean="0"/>
              <a:t>47</a:t>
            </a:fld>
            <a:endParaRPr lang="en-US" dirty="0"/>
          </a:p>
        </p:txBody>
      </p:sp>
      <p:pic>
        <p:nvPicPr>
          <p:cNvPr id="7" name="Picture 6">
            <a:extLst>
              <a:ext uri="{FF2B5EF4-FFF2-40B4-BE49-F238E27FC236}">
                <a16:creationId xmlns:a16="http://schemas.microsoft.com/office/drawing/2014/main" id="{F2AF7463-6D51-0495-DFBF-3D8D1F0B8204}"/>
              </a:ext>
            </a:extLst>
          </p:cNvPr>
          <p:cNvPicPr>
            <a:picLocks noChangeAspect="1"/>
          </p:cNvPicPr>
          <p:nvPr/>
        </p:nvPicPr>
        <p:blipFill>
          <a:blip r:embed="rId2"/>
          <a:stretch>
            <a:fillRect/>
          </a:stretch>
        </p:blipFill>
        <p:spPr>
          <a:xfrm>
            <a:off x="8026788" y="499965"/>
            <a:ext cx="1533525" cy="1152525"/>
          </a:xfrm>
          <a:prstGeom prst="rect">
            <a:avLst/>
          </a:prstGeom>
        </p:spPr>
      </p:pic>
    </p:spTree>
    <p:extLst>
      <p:ext uri="{BB962C8B-B14F-4D97-AF65-F5344CB8AC3E}">
        <p14:creationId xmlns:p14="http://schemas.microsoft.com/office/powerpoint/2010/main" val="18781026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4BEAB3-C850-AEDE-75E0-40D43773DA98}"/>
              </a:ext>
            </a:extLst>
          </p:cNvPr>
          <p:cNvSpPr>
            <a:spLocks noGrp="1"/>
          </p:cNvSpPr>
          <p:nvPr>
            <p:ph type="title"/>
          </p:nvPr>
        </p:nvSpPr>
        <p:spPr/>
        <p:txBody>
          <a:bodyPr/>
          <a:lstStyle/>
          <a:p>
            <a:r>
              <a:rPr lang="en-US" dirty="0"/>
              <a:t>User Testing and Revisions</a:t>
            </a:r>
          </a:p>
        </p:txBody>
      </p:sp>
      <p:sp>
        <p:nvSpPr>
          <p:cNvPr id="7" name="Text Placeholder 6">
            <a:extLst>
              <a:ext uri="{FF2B5EF4-FFF2-40B4-BE49-F238E27FC236}">
                <a16:creationId xmlns:a16="http://schemas.microsoft.com/office/drawing/2014/main" id="{7F44640E-11D8-7E81-27B2-96E7B20961E1}"/>
              </a:ext>
            </a:extLst>
          </p:cNvPr>
          <p:cNvSpPr>
            <a:spLocks noGrp="1"/>
          </p:cNvSpPr>
          <p:nvPr>
            <p:ph type="body" idx="1"/>
          </p:nvPr>
        </p:nvSpPr>
        <p:spPr/>
        <p:txBody>
          <a:bodyPr/>
          <a:lstStyle/>
          <a:p>
            <a:r>
              <a:rPr lang="en-US" dirty="0"/>
              <a:t>Chapter 5</a:t>
            </a:r>
          </a:p>
        </p:txBody>
      </p:sp>
      <p:sp>
        <p:nvSpPr>
          <p:cNvPr id="5" name="Slide Number Placeholder 4">
            <a:extLst>
              <a:ext uri="{FF2B5EF4-FFF2-40B4-BE49-F238E27FC236}">
                <a16:creationId xmlns:a16="http://schemas.microsoft.com/office/drawing/2014/main" id="{BCB464FC-A7B3-05D7-61A6-F4C458F08436}"/>
              </a:ext>
            </a:extLst>
          </p:cNvPr>
          <p:cNvSpPr>
            <a:spLocks noGrp="1"/>
          </p:cNvSpPr>
          <p:nvPr>
            <p:ph type="sldNum" sz="quarter" idx="12"/>
          </p:nvPr>
        </p:nvSpPr>
        <p:spPr/>
        <p:txBody>
          <a:bodyPr/>
          <a:lstStyle/>
          <a:p>
            <a:fld id="{69E57DC2-970A-4B3E-BB1C-7A09969E49DF}" type="slidenum">
              <a:rPr lang="en-US" smtClean="0"/>
              <a:t>48</a:t>
            </a:fld>
            <a:endParaRPr lang="en-US" dirty="0"/>
          </a:p>
        </p:txBody>
      </p:sp>
    </p:spTree>
    <p:extLst>
      <p:ext uri="{BB962C8B-B14F-4D97-AF65-F5344CB8AC3E}">
        <p14:creationId xmlns:p14="http://schemas.microsoft.com/office/powerpoint/2010/main" val="38786009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EF20C-58BE-DC3D-EAB6-369DB09CBECC}"/>
              </a:ext>
            </a:extLst>
          </p:cNvPr>
          <p:cNvSpPr>
            <a:spLocks noGrp="1"/>
          </p:cNvSpPr>
          <p:nvPr>
            <p:ph type="title"/>
          </p:nvPr>
        </p:nvSpPr>
        <p:spPr/>
        <p:txBody>
          <a:bodyPr/>
          <a:lstStyle/>
          <a:p>
            <a:r>
              <a:rPr lang="en-US" dirty="0"/>
              <a:t>User Survey Questions –Demographic</a:t>
            </a:r>
          </a:p>
        </p:txBody>
      </p:sp>
      <p:sp>
        <p:nvSpPr>
          <p:cNvPr id="3" name="Content Placeholder 2">
            <a:extLst>
              <a:ext uri="{FF2B5EF4-FFF2-40B4-BE49-F238E27FC236}">
                <a16:creationId xmlns:a16="http://schemas.microsoft.com/office/drawing/2014/main" id="{2E6D9C18-ABDA-7FBB-2DA0-DACFD048A948}"/>
              </a:ext>
            </a:extLst>
          </p:cNvPr>
          <p:cNvSpPr>
            <a:spLocks noGrp="1"/>
          </p:cNvSpPr>
          <p:nvPr>
            <p:ph sz="half" idx="1"/>
          </p:nvPr>
        </p:nvSpPr>
        <p:spPr/>
        <p:txBody>
          <a:bodyPr/>
          <a:lstStyle/>
          <a:p>
            <a:pPr>
              <a:lnSpc>
                <a:spcPct val="150000"/>
              </a:lnSpc>
            </a:pPr>
            <a:r>
              <a:rPr lang="en-US" dirty="0"/>
              <a:t>When asking the participant about demographic information, my goal was to categorize them by age, gender, internet experience level, and asking how often they shop online. </a:t>
            </a:r>
          </a:p>
        </p:txBody>
      </p:sp>
      <p:sp>
        <p:nvSpPr>
          <p:cNvPr id="4" name="Content Placeholder 3">
            <a:extLst>
              <a:ext uri="{FF2B5EF4-FFF2-40B4-BE49-F238E27FC236}">
                <a16:creationId xmlns:a16="http://schemas.microsoft.com/office/drawing/2014/main" id="{2192CFF9-B087-8E3F-1360-1689C2DAEE50}"/>
              </a:ext>
            </a:extLst>
          </p:cNvPr>
          <p:cNvSpPr>
            <a:spLocks noGrp="1"/>
          </p:cNvSpPr>
          <p:nvPr>
            <p:ph sz="half" idx="2"/>
          </p:nvPr>
        </p:nvSpPr>
        <p:spPr/>
        <p:txBody>
          <a:bodyPr/>
          <a:lstStyle/>
          <a:p>
            <a:r>
              <a:rPr lang="en-US" dirty="0"/>
              <a:t>Questions</a:t>
            </a:r>
          </a:p>
          <a:p>
            <a:pPr marL="457200" indent="-457200">
              <a:buAutoNum type="arabicPeriod"/>
            </a:pPr>
            <a:r>
              <a:rPr lang="en-US" dirty="0"/>
              <a:t>Age?</a:t>
            </a:r>
          </a:p>
          <a:p>
            <a:pPr marL="457200" indent="-457200">
              <a:buAutoNum type="arabicPeriod"/>
            </a:pPr>
            <a:r>
              <a:rPr lang="en-US" dirty="0"/>
              <a:t>Gender?</a:t>
            </a:r>
          </a:p>
          <a:p>
            <a:pPr marL="457200" indent="-457200">
              <a:buAutoNum type="arabicPeriod"/>
            </a:pPr>
            <a:r>
              <a:rPr lang="en-US" dirty="0"/>
              <a:t>What is your internet experience level?</a:t>
            </a:r>
          </a:p>
          <a:p>
            <a:pPr marL="457200" indent="-457200">
              <a:buAutoNum type="arabicPeriod"/>
            </a:pPr>
            <a:r>
              <a:rPr lang="en-US" dirty="0"/>
              <a:t>Do you have any prior online shopping experience?</a:t>
            </a:r>
          </a:p>
          <a:p>
            <a:pPr marL="457200" indent="-457200">
              <a:buAutoNum type="arabicPeriod"/>
            </a:pPr>
            <a:r>
              <a:rPr lang="en-US" dirty="0"/>
              <a:t>What device do you primarily access the internet from?</a:t>
            </a:r>
          </a:p>
        </p:txBody>
      </p:sp>
      <p:sp>
        <p:nvSpPr>
          <p:cNvPr id="5" name="Slide Number Placeholder 4">
            <a:extLst>
              <a:ext uri="{FF2B5EF4-FFF2-40B4-BE49-F238E27FC236}">
                <a16:creationId xmlns:a16="http://schemas.microsoft.com/office/drawing/2014/main" id="{76437756-1306-9038-45F7-B3D82568DBFD}"/>
              </a:ext>
            </a:extLst>
          </p:cNvPr>
          <p:cNvSpPr>
            <a:spLocks noGrp="1"/>
          </p:cNvSpPr>
          <p:nvPr>
            <p:ph type="sldNum" sz="quarter" idx="12"/>
          </p:nvPr>
        </p:nvSpPr>
        <p:spPr/>
        <p:txBody>
          <a:bodyPr/>
          <a:lstStyle/>
          <a:p>
            <a:fld id="{69E57DC2-970A-4B3E-BB1C-7A09969E49DF}" type="slidenum">
              <a:rPr lang="en-US" smtClean="0"/>
              <a:t>49</a:t>
            </a:fld>
            <a:endParaRPr lang="en-US" dirty="0"/>
          </a:p>
        </p:txBody>
      </p:sp>
    </p:spTree>
    <p:extLst>
      <p:ext uri="{BB962C8B-B14F-4D97-AF65-F5344CB8AC3E}">
        <p14:creationId xmlns:p14="http://schemas.microsoft.com/office/powerpoint/2010/main" val="3113550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A0BB7-5A20-1151-466F-45163CD8D7D3}"/>
              </a:ext>
            </a:extLst>
          </p:cNvPr>
          <p:cNvSpPr>
            <a:spLocks noGrp="1"/>
          </p:cNvSpPr>
          <p:nvPr>
            <p:ph type="title"/>
          </p:nvPr>
        </p:nvSpPr>
        <p:spPr/>
        <p:txBody>
          <a:bodyPr/>
          <a:lstStyle/>
          <a:p>
            <a:r>
              <a:rPr lang="en-US" dirty="0"/>
              <a:t>Competitive Research</a:t>
            </a:r>
          </a:p>
        </p:txBody>
      </p:sp>
      <p:sp>
        <p:nvSpPr>
          <p:cNvPr id="3" name="Content Placeholder 2">
            <a:extLst>
              <a:ext uri="{FF2B5EF4-FFF2-40B4-BE49-F238E27FC236}">
                <a16:creationId xmlns:a16="http://schemas.microsoft.com/office/drawing/2014/main" id="{C7FECE0C-FC89-00C4-81BD-407B1F813F28}"/>
              </a:ext>
            </a:extLst>
          </p:cNvPr>
          <p:cNvSpPr>
            <a:spLocks noGrp="1"/>
          </p:cNvSpPr>
          <p:nvPr>
            <p:ph idx="1"/>
          </p:nvPr>
        </p:nvSpPr>
        <p:spPr>
          <a:xfrm>
            <a:off x="1371600" y="2116183"/>
            <a:ext cx="6370320" cy="4389120"/>
          </a:xfrm>
        </p:spPr>
        <p:txBody>
          <a:bodyPr>
            <a:normAutofit/>
          </a:bodyPr>
          <a:lstStyle/>
          <a:p>
            <a:pPr marL="0" indent="0">
              <a:buNone/>
            </a:pPr>
            <a:r>
              <a:rPr lang="en-US" dirty="0"/>
              <a:t>Though there are not many soccer specific shops in Franklin, Tennessee, there are many sporting goods stores that sell soccer merchandise and equipment. Though it can be easy to be distinct in that we would be the only soccer specific shop in the direct area, many people would prefer a well-known seller such as Academy Sports, Dicks Sporting Goods and local Nike Outlet Factory Stores. </a:t>
            </a:r>
          </a:p>
          <a:p>
            <a:pPr marL="0" indent="0">
              <a:buNone/>
            </a:pPr>
            <a:r>
              <a:rPr lang="en-US" dirty="0"/>
              <a:t>A soccer centered website makes Top Bins unique compared to competitors because the marketplace is solely soccer centered. All gear and equipment can be organized in categories that make the website unique compared to the ambiguous selections that these big retailers offer.</a:t>
            </a:r>
          </a:p>
        </p:txBody>
      </p:sp>
      <p:pic>
        <p:nvPicPr>
          <p:cNvPr id="2050" name="Picture 2" descr="DICK'S Sporting Goods Announces Closing of $1.5 Billion of Senior Unsecured  Baa3/BBB Investment Grade Notes | Shop-Eat-Surf">
            <a:extLst>
              <a:ext uri="{FF2B5EF4-FFF2-40B4-BE49-F238E27FC236}">
                <a16:creationId xmlns:a16="http://schemas.microsoft.com/office/drawing/2014/main" id="{399A5D71-5F9F-3593-E9C3-081B31FC2F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0347" y="1096192"/>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cademy Sports + Outdoors opening first store in West Virginia">
            <a:extLst>
              <a:ext uri="{FF2B5EF4-FFF2-40B4-BE49-F238E27FC236}">
                <a16:creationId xmlns:a16="http://schemas.microsoft.com/office/drawing/2014/main" id="{231140A5-AB80-9566-164D-27EC4DAF91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7275" y="3019290"/>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Nike Stores in Tennessee, United States. Nike.com">
            <a:extLst>
              <a:ext uri="{FF2B5EF4-FFF2-40B4-BE49-F238E27FC236}">
                <a16:creationId xmlns:a16="http://schemas.microsoft.com/office/drawing/2014/main" id="{EC69343F-F3C3-7B55-5499-42396A8BF5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6224" y="5409792"/>
            <a:ext cx="3705225" cy="1228725"/>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F1FBD103-7D23-967C-251D-A65941E4808B}"/>
              </a:ext>
            </a:extLst>
          </p:cNvPr>
          <p:cNvSpPr>
            <a:spLocks noGrp="1"/>
          </p:cNvSpPr>
          <p:nvPr>
            <p:ph type="sldNum" sz="quarter" idx="12"/>
          </p:nvPr>
        </p:nvSpPr>
        <p:spPr>
          <a:xfrm>
            <a:off x="10456805" y="6453386"/>
            <a:ext cx="1596292" cy="404614"/>
          </a:xfrm>
        </p:spPr>
        <p:txBody>
          <a:bodyPr/>
          <a:lstStyle/>
          <a:p>
            <a:fld id="{69E57DC2-970A-4B3E-BB1C-7A09969E49DF}" type="slidenum">
              <a:rPr lang="en-US" smtClean="0"/>
              <a:t>5</a:t>
            </a:fld>
            <a:endParaRPr lang="en-US" dirty="0"/>
          </a:p>
        </p:txBody>
      </p:sp>
    </p:spTree>
    <p:extLst>
      <p:ext uri="{BB962C8B-B14F-4D97-AF65-F5344CB8AC3E}">
        <p14:creationId xmlns:p14="http://schemas.microsoft.com/office/powerpoint/2010/main" val="23188195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C7082-ACB7-D37D-D741-565FB709E9AC}"/>
              </a:ext>
            </a:extLst>
          </p:cNvPr>
          <p:cNvSpPr>
            <a:spLocks noGrp="1"/>
          </p:cNvSpPr>
          <p:nvPr>
            <p:ph type="title"/>
          </p:nvPr>
        </p:nvSpPr>
        <p:spPr/>
        <p:txBody>
          <a:bodyPr/>
          <a:lstStyle/>
          <a:p>
            <a:r>
              <a:rPr lang="en-US" dirty="0"/>
              <a:t>User Survey Questions - Qualitative</a:t>
            </a:r>
          </a:p>
        </p:txBody>
      </p:sp>
      <p:sp>
        <p:nvSpPr>
          <p:cNvPr id="3" name="Content Placeholder 2">
            <a:extLst>
              <a:ext uri="{FF2B5EF4-FFF2-40B4-BE49-F238E27FC236}">
                <a16:creationId xmlns:a16="http://schemas.microsoft.com/office/drawing/2014/main" id="{AC5B25A4-F75E-BB11-7744-F331CE328A9D}"/>
              </a:ext>
            </a:extLst>
          </p:cNvPr>
          <p:cNvSpPr>
            <a:spLocks noGrp="1"/>
          </p:cNvSpPr>
          <p:nvPr>
            <p:ph sz="half" idx="1"/>
          </p:nvPr>
        </p:nvSpPr>
        <p:spPr/>
        <p:txBody>
          <a:bodyPr>
            <a:normAutofit lnSpcReduction="10000"/>
          </a:bodyPr>
          <a:lstStyle/>
          <a:p>
            <a:pPr>
              <a:lnSpc>
                <a:spcPct val="150000"/>
              </a:lnSpc>
            </a:pPr>
            <a:r>
              <a:rPr lang="en-US" dirty="0"/>
              <a:t>When asking the participant qualitative questions, I sought to gain insight on their opinions about certain aspects of the site, their ideas for improvement, and their likeliness to visit the website.</a:t>
            </a:r>
          </a:p>
        </p:txBody>
      </p:sp>
      <p:sp>
        <p:nvSpPr>
          <p:cNvPr id="4" name="Content Placeholder 3">
            <a:extLst>
              <a:ext uri="{FF2B5EF4-FFF2-40B4-BE49-F238E27FC236}">
                <a16:creationId xmlns:a16="http://schemas.microsoft.com/office/drawing/2014/main" id="{462DEB13-B90D-6DDC-15FE-786CF7209507}"/>
              </a:ext>
            </a:extLst>
          </p:cNvPr>
          <p:cNvSpPr>
            <a:spLocks noGrp="1"/>
          </p:cNvSpPr>
          <p:nvPr>
            <p:ph sz="half" idx="2"/>
          </p:nvPr>
        </p:nvSpPr>
        <p:spPr/>
        <p:txBody>
          <a:bodyPr>
            <a:normAutofit lnSpcReduction="10000"/>
          </a:bodyPr>
          <a:lstStyle/>
          <a:p>
            <a:r>
              <a:rPr lang="en-US" dirty="0"/>
              <a:t>Questions</a:t>
            </a:r>
          </a:p>
          <a:p>
            <a:pPr marL="457200" indent="-457200">
              <a:buAutoNum type="arabicPeriod"/>
            </a:pPr>
            <a:r>
              <a:rPr lang="en-US" dirty="0"/>
              <a:t>Best aspect of the website?</a:t>
            </a:r>
          </a:p>
          <a:p>
            <a:pPr marL="457200" indent="-457200">
              <a:buAutoNum type="arabicPeriod"/>
            </a:pPr>
            <a:r>
              <a:rPr lang="en-US" dirty="0"/>
              <a:t>Was each major section labelled correctly?</a:t>
            </a:r>
          </a:p>
          <a:p>
            <a:pPr marL="457200" indent="-457200">
              <a:buAutoNum type="arabicPeriod"/>
            </a:pPr>
            <a:r>
              <a:rPr lang="en-US" dirty="0"/>
              <a:t>What improvements do you have for the site?</a:t>
            </a:r>
          </a:p>
          <a:p>
            <a:pPr marL="457200" indent="-457200">
              <a:buAutoNum type="arabicPeriod"/>
            </a:pPr>
            <a:r>
              <a:rPr lang="en-US" dirty="0"/>
              <a:t>Did any part of the site give you any frustrations?</a:t>
            </a:r>
          </a:p>
          <a:p>
            <a:pPr marL="457200" indent="-457200">
              <a:buAutoNum type="arabicPeriod"/>
            </a:pPr>
            <a:r>
              <a:rPr lang="en-US" dirty="0"/>
              <a:t>Would you consider using this site again?</a:t>
            </a:r>
          </a:p>
          <a:p>
            <a:pPr marL="0" indent="0">
              <a:buNone/>
            </a:pPr>
            <a:endParaRPr lang="en-US" dirty="0"/>
          </a:p>
        </p:txBody>
      </p:sp>
      <p:sp>
        <p:nvSpPr>
          <p:cNvPr id="5" name="Slide Number Placeholder 4">
            <a:extLst>
              <a:ext uri="{FF2B5EF4-FFF2-40B4-BE49-F238E27FC236}">
                <a16:creationId xmlns:a16="http://schemas.microsoft.com/office/drawing/2014/main" id="{292A5167-ABE6-8C74-CEA8-D83D72E9A485}"/>
              </a:ext>
            </a:extLst>
          </p:cNvPr>
          <p:cNvSpPr>
            <a:spLocks noGrp="1"/>
          </p:cNvSpPr>
          <p:nvPr>
            <p:ph type="sldNum" sz="quarter" idx="12"/>
          </p:nvPr>
        </p:nvSpPr>
        <p:spPr/>
        <p:txBody>
          <a:bodyPr/>
          <a:lstStyle/>
          <a:p>
            <a:fld id="{69E57DC2-970A-4B3E-BB1C-7A09969E49DF}" type="slidenum">
              <a:rPr lang="en-US" smtClean="0"/>
              <a:t>50</a:t>
            </a:fld>
            <a:endParaRPr lang="en-US" dirty="0"/>
          </a:p>
        </p:txBody>
      </p:sp>
    </p:spTree>
    <p:extLst>
      <p:ext uri="{BB962C8B-B14F-4D97-AF65-F5344CB8AC3E}">
        <p14:creationId xmlns:p14="http://schemas.microsoft.com/office/powerpoint/2010/main" val="18284498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983DD-9658-9E5E-BED1-287C3D964C40}"/>
              </a:ext>
            </a:extLst>
          </p:cNvPr>
          <p:cNvSpPr>
            <a:spLocks noGrp="1"/>
          </p:cNvSpPr>
          <p:nvPr>
            <p:ph type="title"/>
          </p:nvPr>
        </p:nvSpPr>
        <p:spPr/>
        <p:txBody>
          <a:bodyPr/>
          <a:lstStyle/>
          <a:p>
            <a:r>
              <a:rPr lang="en-US" dirty="0"/>
              <a:t>User Survey Questions - Quantitative</a:t>
            </a:r>
          </a:p>
        </p:txBody>
      </p:sp>
      <p:sp>
        <p:nvSpPr>
          <p:cNvPr id="3" name="Content Placeholder 2">
            <a:extLst>
              <a:ext uri="{FF2B5EF4-FFF2-40B4-BE49-F238E27FC236}">
                <a16:creationId xmlns:a16="http://schemas.microsoft.com/office/drawing/2014/main" id="{CB42643B-7B02-401D-79B9-BC68F2092443}"/>
              </a:ext>
            </a:extLst>
          </p:cNvPr>
          <p:cNvSpPr>
            <a:spLocks noGrp="1"/>
          </p:cNvSpPr>
          <p:nvPr>
            <p:ph sz="half" idx="1"/>
          </p:nvPr>
        </p:nvSpPr>
        <p:spPr/>
        <p:txBody>
          <a:bodyPr/>
          <a:lstStyle/>
          <a:p>
            <a:pPr>
              <a:lnSpc>
                <a:spcPct val="150000"/>
              </a:lnSpc>
            </a:pPr>
            <a:r>
              <a:rPr lang="en-US" dirty="0"/>
              <a:t>The quantitative section of the questions aimed to gauge the user’s ratings of the webpages and the effectiveness of the site’s navigation.</a:t>
            </a:r>
          </a:p>
        </p:txBody>
      </p:sp>
      <p:sp>
        <p:nvSpPr>
          <p:cNvPr id="4" name="Content Placeholder 3">
            <a:extLst>
              <a:ext uri="{FF2B5EF4-FFF2-40B4-BE49-F238E27FC236}">
                <a16:creationId xmlns:a16="http://schemas.microsoft.com/office/drawing/2014/main" id="{06FF55BD-B5AA-E908-EB87-9DA8EA09D1A3}"/>
              </a:ext>
            </a:extLst>
          </p:cNvPr>
          <p:cNvSpPr>
            <a:spLocks noGrp="1"/>
          </p:cNvSpPr>
          <p:nvPr>
            <p:ph sz="half" idx="2"/>
          </p:nvPr>
        </p:nvSpPr>
        <p:spPr/>
        <p:txBody>
          <a:bodyPr/>
          <a:lstStyle/>
          <a:p>
            <a:pPr>
              <a:lnSpc>
                <a:spcPct val="150000"/>
              </a:lnSpc>
            </a:pPr>
            <a:r>
              <a:rPr lang="en-US" dirty="0"/>
              <a:t>Questions</a:t>
            </a:r>
          </a:p>
          <a:p>
            <a:pPr marL="457200" indent="-457200">
              <a:lnSpc>
                <a:spcPct val="150000"/>
              </a:lnSpc>
              <a:buAutoNum type="arabicPeriod"/>
            </a:pPr>
            <a:r>
              <a:rPr lang="en-US" dirty="0"/>
              <a:t>Home page Satisfaction?(1-5)</a:t>
            </a:r>
          </a:p>
          <a:p>
            <a:pPr marL="457200" indent="-457200">
              <a:lnSpc>
                <a:spcPct val="150000"/>
              </a:lnSpc>
              <a:buAutoNum type="arabicPeriod"/>
            </a:pPr>
            <a:r>
              <a:rPr lang="en-US" dirty="0"/>
              <a:t>Ease of Navigation?(1-5)</a:t>
            </a:r>
          </a:p>
          <a:p>
            <a:pPr marL="457200" indent="-457200">
              <a:lnSpc>
                <a:spcPct val="150000"/>
              </a:lnSpc>
              <a:buAutoNum type="arabicPeriod"/>
            </a:pPr>
            <a:r>
              <a:rPr lang="en-US" dirty="0"/>
              <a:t>Webpage Structure?(1-5)</a:t>
            </a:r>
          </a:p>
          <a:p>
            <a:pPr marL="457200" indent="-457200">
              <a:lnSpc>
                <a:spcPct val="150000"/>
              </a:lnSpc>
              <a:buAutoNum type="arabicPeriod"/>
            </a:pPr>
            <a:r>
              <a:rPr lang="en-US" dirty="0"/>
              <a:t>Overall rating of the website?(1-10)</a:t>
            </a:r>
          </a:p>
        </p:txBody>
      </p:sp>
      <p:sp>
        <p:nvSpPr>
          <p:cNvPr id="5" name="Slide Number Placeholder 4">
            <a:extLst>
              <a:ext uri="{FF2B5EF4-FFF2-40B4-BE49-F238E27FC236}">
                <a16:creationId xmlns:a16="http://schemas.microsoft.com/office/drawing/2014/main" id="{9B742D47-9C47-24BC-E192-915AD9BCB4EA}"/>
              </a:ext>
            </a:extLst>
          </p:cNvPr>
          <p:cNvSpPr>
            <a:spLocks noGrp="1"/>
          </p:cNvSpPr>
          <p:nvPr>
            <p:ph type="sldNum" sz="quarter" idx="12"/>
          </p:nvPr>
        </p:nvSpPr>
        <p:spPr/>
        <p:txBody>
          <a:bodyPr/>
          <a:lstStyle/>
          <a:p>
            <a:fld id="{69E57DC2-970A-4B3E-BB1C-7A09969E49DF}" type="slidenum">
              <a:rPr lang="en-US" smtClean="0"/>
              <a:t>51</a:t>
            </a:fld>
            <a:endParaRPr lang="en-US" dirty="0"/>
          </a:p>
        </p:txBody>
      </p:sp>
    </p:spTree>
    <p:extLst>
      <p:ext uri="{BB962C8B-B14F-4D97-AF65-F5344CB8AC3E}">
        <p14:creationId xmlns:p14="http://schemas.microsoft.com/office/powerpoint/2010/main" val="24291401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93D28-EE33-8461-98AD-DE836C7A5282}"/>
              </a:ext>
            </a:extLst>
          </p:cNvPr>
          <p:cNvSpPr>
            <a:spLocks noGrp="1"/>
          </p:cNvSpPr>
          <p:nvPr>
            <p:ph type="title"/>
          </p:nvPr>
        </p:nvSpPr>
        <p:spPr>
          <a:xfrm>
            <a:off x="1117076" y="686466"/>
            <a:ext cx="9601200" cy="1485900"/>
          </a:xfrm>
        </p:spPr>
        <p:txBody>
          <a:bodyPr/>
          <a:lstStyle/>
          <a:p>
            <a:r>
              <a:rPr lang="en-US" dirty="0"/>
              <a:t>User Testability Process</a:t>
            </a:r>
          </a:p>
        </p:txBody>
      </p:sp>
      <p:sp>
        <p:nvSpPr>
          <p:cNvPr id="5" name="Slide Number Placeholder 4">
            <a:extLst>
              <a:ext uri="{FF2B5EF4-FFF2-40B4-BE49-F238E27FC236}">
                <a16:creationId xmlns:a16="http://schemas.microsoft.com/office/drawing/2014/main" id="{2051DC21-2B7D-5A1B-863F-C43B0D05D7BC}"/>
              </a:ext>
            </a:extLst>
          </p:cNvPr>
          <p:cNvSpPr>
            <a:spLocks noGrp="1"/>
          </p:cNvSpPr>
          <p:nvPr>
            <p:ph type="sldNum" sz="quarter" idx="12"/>
          </p:nvPr>
        </p:nvSpPr>
        <p:spPr/>
        <p:txBody>
          <a:bodyPr/>
          <a:lstStyle/>
          <a:p>
            <a:fld id="{69E57DC2-970A-4B3E-BB1C-7A09969E49DF}" type="slidenum">
              <a:rPr lang="en-US" smtClean="0"/>
              <a:t>52</a:t>
            </a:fld>
            <a:endParaRPr lang="en-US" dirty="0"/>
          </a:p>
        </p:txBody>
      </p:sp>
      <p:sp>
        <p:nvSpPr>
          <p:cNvPr id="7" name="Content Placeholder 2">
            <a:extLst>
              <a:ext uri="{FF2B5EF4-FFF2-40B4-BE49-F238E27FC236}">
                <a16:creationId xmlns:a16="http://schemas.microsoft.com/office/drawing/2014/main" id="{3D7F17C0-1628-F5BD-ED5E-4DC74820016F}"/>
              </a:ext>
            </a:extLst>
          </p:cNvPr>
          <p:cNvSpPr txBox="1">
            <a:spLocks/>
          </p:cNvSpPr>
          <p:nvPr/>
        </p:nvSpPr>
        <p:spPr>
          <a:xfrm>
            <a:off x="1794235" y="1714050"/>
            <a:ext cx="4447786" cy="4284483"/>
          </a:xfrm>
          <a:prstGeom prst="rect">
            <a:avLst/>
          </a:prstGeom>
        </p:spPr>
        <p:txBody>
          <a:bodyPr vert="horz" lIns="91440" tIns="45720" rIns="91440" bIns="45720" rtlCol="0">
            <a:normAutofit fontScale="92500" lnSpcReduction="20000"/>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a:lnSpc>
                <a:spcPct val="150000"/>
              </a:lnSpc>
            </a:pPr>
            <a:r>
              <a:rPr lang="en-US" dirty="0"/>
              <a:t>Based on the demographic information of each user, I matched each of them with the closest corresponding persona. I gave each user a number of tasks to do based on their profile and recorded their time it took to complete the tasks. After, each user was asked a series of questions and their responses, feedback, and suggestions were recorded.</a:t>
            </a:r>
          </a:p>
        </p:txBody>
      </p:sp>
      <p:pic>
        <p:nvPicPr>
          <p:cNvPr id="1026" name="Picture 2" descr="Forms response chart. Question title: What device do you primarily access the internet with?. Number of responses: 5 responses.">
            <a:extLst>
              <a:ext uri="{FF2B5EF4-FFF2-40B4-BE49-F238E27FC236}">
                <a16:creationId xmlns:a16="http://schemas.microsoft.com/office/drawing/2014/main" id="{5A638561-D023-52F8-6E92-81E3492665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2680"/>
          <a:stretch/>
        </p:blipFill>
        <p:spPr bwMode="auto">
          <a:xfrm>
            <a:off x="7729146" y="0"/>
            <a:ext cx="4447784" cy="24200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orms response chart. Question title: Age. Number of responses: 5 responses.">
            <a:extLst>
              <a:ext uri="{FF2B5EF4-FFF2-40B4-BE49-F238E27FC236}">
                <a16:creationId xmlns:a16="http://schemas.microsoft.com/office/drawing/2014/main" id="{44178FEE-F2E0-87CC-5B65-2E28E086F8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5520"/>
          <a:stretch/>
        </p:blipFill>
        <p:spPr bwMode="auto">
          <a:xfrm>
            <a:off x="7742595" y="2172826"/>
            <a:ext cx="4447784" cy="25123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orms response chart. Question title: Internet Experience Level. Number of responses: 5 responses.">
            <a:extLst>
              <a:ext uri="{FF2B5EF4-FFF2-40B4-BE49-F238E27FC236}">
                <a16:creationId xmlns:a16="http://schemas.microsoft.com/office/drawing/2014/main" id="{ABCDFEC4-0445-3F12-5618-BBECACB79F6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2694"/>
          <a:stretch/>
        </p:blipFill>
        <p:spPr bwMode="auto">
          <a:xfrm>
            <a:off x="7742592" y="4437947"/>
            <a:ext cx="4447785" cy="2420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6038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5C488-7A95-E71D-BF8A-40DBCB665476}"/>
              </a:ext>
            </a:extLst>
          </p:cNvPr>
          <p:cNvSpPr>
            <a:spLocks noGrp="1"/>
          </p:cNvSpPr>
          <p:nvPr>
            <p:ph type="title"/>
          </p:nvPr>
        </p:nvSpPr>
        <p:spPr/>
        <p:txBody>
          <a:bodyPr/>
          <a:lstStyle/>
          <a:p>
            <a:r>
              <a:rPr lang="en-US" dirty="0"/>
              <a:t>Qualitative Analysis and Results</a:t>
            </a:r>
          </a:p>
        </p:txBody>
      </p:sp>
      <p:sp>
        <p:nvSpPr>
          <p:cNvPr id="4" name="Content Placeholder 3">
            <a:extLst>
              <a:ext uri="{FF2B5EF4-FFF2-40B4-BE49-F238E27FC236}">
                <a16:creationId xmlns:a16="http://schemas.microsoft.com/office/drawing/2014/main" id="{E6E2D11C-F7ED-7296-201C-22260CAC8E3B}"/>
              </a:ext>
            </a:extLst>
          </p:cNvPr>
          <p:cNvSpPr>
            <a:spLocks noGrp="1"/>
          </p:cNvSpPr>
          <p:nvPr>
            <p:ph sz="half" idx="2"/>
          </p:nvPr>
        </p:nvSpPr>
        <p:spPr/>
        <p:txBody>
          <a:bodyPr>
            <a:normAutofit/>
          </a:bodyPr>
          <a:lstStyle/>
          <a:p>
            <a:pPr marL="0" indent="0">
              <a:buNone/>
            </a:pPr>
            <a:endParaRPr lang="en-US" dirty="0"/>
          </a:p>
          <a:p>
            <a:pPr marL="0" indent="0">
              <a:buNone/>
            </a:pPr>
            <a:endParaRPr lang="en-US" dirty="0"/>
          </a:p>
        </p:txBody>
      </p:sp>
      <p:sp>
        <p:nvSpPr>
          <p:cNvPr id="5" name="Slide Number Placeholder 4">
            <a:extLst>
              <a:ext uri="{FF2B5EF4-FFF2-40B4-BE49-F238E27FC236}">
                <a16:creationId xmlns:a16="http://schemas.microsoft.com/office/drawing/2014/main" id="{70FAAFDF-52F5-DACD-DA1B-1F7FBA229180}"/>
              </a:ext>
            </a:extLst>
          </p:cNvPr>
          <p:cNvSpPr>
            <a:spLocks noGrp="1"/>
          </p:cNvSpPr>
          <p:nvPr>
            <p:ph type="sldNum" sz="quarter" idx="12"/>
          </p:nvPr>
        </p:nvSpPr>
        <p:spPr/>
        <p:txBody>
          <a:bodyPr/>
          <a:lstStyle/>
          <a:p>
            <a:fld id="{69E57DC2-970A-4B3E-BB1C-7A09969E49DF}" type="slidenum">
              <a:rPr lang="en-US" smtClean="0"/>
              <a:t>53</a:t>
            </a:fld>
            <a:endParaRPr lang="en-US" dirty="0"/>
          </a:p>
        </p:txBody>
      </p:sp>
      <p:pic>
        <p:nvPicPr>
          <p:cNvPr id="9" name="Picture 8">
            <a:extLst>
              <a:ext uri="{FF2B5EF4-FFF2-40B4-BE49-F238E27FC236}">
                <a16:creationId xmlns:a16="http://schemas.microsoft.com/office/drawing/2014/main" id="{14556001-7C36-E1C9-B675-EE5A54D9B02E}"/>
              </a:ext>
            </a:extLst>
          </p:cNvPr>
          <p:cNvPicPr>
            <a:picLocks noChangeAspect="1"/>
          </p:cNvPicPr>
          <p:nvPr/>
        </p:nvPicPr>
        <p:blipFill>
          <a:blip r:embed="rId2"/>
          <a:stretch>
            <a:fillRect/>
          </a:stretch>
        </p:blipFill>
        <p:spPr>
          <a:xfrm>
            <a:off x="5940390" y="2171700"/>
            <a:ext cx="5927957" cy="3190788"/>
          </a:xfrm>
          <a:prstGeom prst="rect">
            <a:avLst/>
          </a:prstGeom>
        </p:spPr>
      </p:pic>
      <p:sp>
        <p:nvSpPr>
          <p:cNvPr id="10" name="TextBox 9">
            <a:extLst>
              <a:ext uri="{FF2B5EF4-FFF2-40B4-BE49-F238E27FC236}">
                <a16:creationId xmlns:a16="http://schemas.microsoft.com/office/drawing/2014/main" id="{660288B0-51F4-BEBC-452F-866D92CB8040}"/>
              </a:ext>
            </a:extLst>
          </p:cNvPr>
          <p:cNvSpPr txBox="1"/>
          <p:nvPr/>
        </p:nvSpPr>
        <p:spPr>
          <a:xfrm>
            <a:off x="1168924" y="2171700"/>
            <a:ext cx="4128940" cy="3795467"/>
          </a:xfrm>
          <a:prstGeom prst="rect">
            <a:avLst/>
          </a:prstGeom>
          <a:noFill/>
        </p:spPr>
        <p:txBody>
          <a:bodyPr wrap="square" rtlCol="0">
            <a:spAutoFit/>
          </a:bodyPr>
          <a:lstStyle/>
          <a:p>
            <a:endParaRPr lang="en-US" dirty="0"/>
          </a:p>
        </p:txBody>
      </p:sp>
      <p:sp>
        <p:nvSpPr>
          <p:cNvPr id="13" name="Content Placeholder 2">
            <a:extLst>
              <a:ext uri="{FF2B5EF4-FFF2-40B4-BE49-F238E27FC236}">
                <a16:creationId xmlns:a16="http://schemas.microsoft.com/office/drawing/2014/main" id="{82529032-E3AC-E5EC-0987-B912A1150F77}"/>
              </a:ext>
            </a:extLst>
          </p:cNvPr>
          <p:cNvSpPr txBox="1">
            <a:spLocks/>
          </p:cNvSpPr>
          <p:nvPr/>
        </p:nvSpPr>
        <p:spPr>
          <a:xfrm>
            <a:off x="1297657" y="1808318"/>
            <a:ext cx="4447786" cy="4284483"/>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a:lnSpc>
                <a:spcPct val="150000"/>
              </a:lnSpc>
            </a:pPr>
            <a:r>
              <a:rPr lang="en-US" dirty="0"/>
              <a:t>Many of the compliments of the website pertained to the organization of the website and the clearly defined categories. The product images and global navigation were the vital in establishing this and made the customer’s experience easy.</a:t>
            </a:r>
          </a:p>
        </p:txBody>
      </p:sp>
    </p:spTree>
    <p:extLst>
      <p:ext uri="{BB962C8B-B14F-4D97-AF65-F5344CB8AC3E}">
        <p14:creationId xmlns:p14="http://schemas.microsoft.com/office/powerpoint/2010/main" val="26046538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8DF92-47B7-5AA3-F326-171FB14FCFB7}"/>
              </a:ext>
            </a:extLst>
          </p:cNvPr>
          <p:cNvSpPr>
            <a:spLocks noGrp="1"/>
          </p:cNvSpPr>
          <p:nvPr>
            <p:ph type="title"/>
          </p:nvPr>
        </p:nvSpPr>
        <p:spPr/>
        <p:txBody>
          <a:bodyPr/>
          <a:lstStyle/>
          <a:p>
            <a:r>
              <a:rPr lang="en-US" dirty="0"/>
              <a:t>Qualitative Analysis and Results</a:t>
            </a:r>
          </a:p>
        </p:txBody>
      </p:sp>
      <p:sp>
        <p:nvSpPr>
          <p:cNvPr id="5" name="Slide Number Placeholder 4">
            <a:extLst>
              <a:ext uri="{FF2B5EF4-FFF2-40B4-BE49-F238E27FC236}">
                <a16:creationId xmlns:a16="http://schemas.microsoft.com/office/drawing/2014/main" id="{EA61734A-565E-24F9-F182-E9E7E1D2F2B8}"/>
              </a:ext>
            </a:extLst>
          </p:cNvPr>
          <p:cNvSpPr>
            <a:spLocks noGrp="1"/>
          </p:cNvSpPr>
          <p:nvPr>
            <p:ph type="sldNum" sz="quarter" idx="12"/>
          </p:nvPr>
        </p:nvSpPr>
        <p:spPr/>
        <p:txBody>
          <a:bodyPr/>
          <a:lstStyle/>
          <a:p>
            <a:fld id="{69E57DC2-970A-4B3E-BB1C-7A09969E49DF}" type="slidenum">
              <a:rPr lang="en-US" smtClean="0"/>
              <a:t>54</a:t>
            </a:fld>
            <a:endParaRPr lang="en-US" dirty="0"/>
          </a:p>
        </p:txBody>
      </p:sp>
      <p:pic>
        <p:nvPicPr>
          <p:cNvPr id="7" name="Picture 6">
            <a:extLst>
              <a:ext uri="{FF2B5EF4-FFF2-40B4-BE49-F238E27FC236}">
                <a16:creationId xmlns:a16="http://schemas.microsoft.com/office/drawing/2014/main" id="{78EC29FB-F2BC-7D21-4E79-7B95494B6A58}"/>
              </a:ext>
            </a:extLst>
          </p:cNvPr>
          <p:cNvPicPr>
            <a:picLocks noChangeAspect="1"/>
          </p:cNvPicPr>
          <p:nvPr/>
        </p:nvPicPr>
        <p:blipFill>
          <a:blip r:embed="rId2"/>
          <a:stretch>
            <a:fillRect/>
          </a:stretch>
        </p:blipFill>
        <p:spPr>
          <a:xfrm>
            <a:off x="5514679" y="2141566"/>
            <a:ext cx="6561177" cy="3491687"/>
          </a:xfrm>
          <a:prstGeom prst="rect">
            <a:avLst/>
          </a:prstGeom>
        </p:spPr>
      </p:pic>
      <p:sp>
        <p:nvSpPr>
          <p:cNvPr id="8" name="Content Placeholder 2">
            <a:extLst>
              <a:ext uri="{FF2B5EF4-FFF2-40B4-BE49-F238E27FC236}">
                <a16:creationId xmlns:a16="http://schemas.microsoft.com/office/drawing/2014/main" id="{CCF8DAD9-552E-A783-5A9D-5D7E54BFD26D}"/>
              </a:ext>
            </a:extLst>
          </p:cNvPr>
          <p:cNvSpPr txBox="1">
            <a:spLocks/>
          </p:cNvSpPr>
          <p:nvPr/>
        </p:nvSpPr>
        <p:spPr>
          <a:xfrm>
            <a:off x="1066893" y="1887717"/>
            <a:ext cx="4447786" cy="4284483"/>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a:lnSpc>
                <a:spcPct val="150000"/>
              </a:lnSpc>
            </a:pPr>
            <a:r>
              <a:rPr lang="en-US" dirty="0"/>
              <a:t>For this question, much of the confusion that the users experienced pertained to the categorization of certain products. The ambiguity of a few of the category labels and even a few product sections gave customers trouble when searching for certain items.</a:t>
            </a:r>
          </a:p>
        </p:txBody>
      </p:sp>
    </p:spTree>
    <p:extLst>
      <p:ext uri="{BB962C8B-B14F-4D97-AF65-F5344CB8AC3E}">
        <p14:creationId xmlns:p14="http://schemas.microsoft.com/office/powerpoint/2010/main" val="1753446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8BCCF-BAA4-CE30-A802-0A6234E1CC7C}"/>
              </a:ext>
            </a:extLst>
          </p:cNvPr>
          <p:cNvSpPr>
            <a:spLocks noGrp="1"/>
          </p:cNvSpPr>
          <p:nvPr>
            <p:ph type="title"/>
          </p:nvPr>
        </p:nvSpPr>
        <p:spPr/>
        <p:txBody>
          <a:bodyPr/>
          <a:lstStyle/>
          <a:p>
            <a:r>
              <a:rPr lang="en-US" dirty="0"/>
              <a:t>Qualitative Analysis and Results</a:t>
            </a:r>
          </a:p>
        </p:txBody>
      </p:sp>
      <p:sp>
        <p:nvSpPr>
          <p:cNvPr id="5" name="Slide Number Placeholder 4">
            <a:extLst>
              <a:ext uri="{FF2B5EF4-FFF2-40B4-BE49-F238E27FC236}">
                <a16:creationId xmlns:a16="http://schemas.microsoft.com/office/drawing/2014/main" id="{9587A129-80CC-D986-64E8-803659925086}"/>
              </a:ext>
            </a:extLst>
          </p:cNvPr>
          <p:cNvSpPr>
            <a:spLocks noGrp="1"/>
          </p:cNvSpPr>
          <p:nvPr>
            <p:ph type="sldNum" sz="quarter" idx="12"/>
          </p:nvPr>
        </p:nvSpPr>
        <p:spPr/>
        <p:txBody>
          <a:bodyPr/>
          <a:lstStyle/>
          <a:p>
            <a:fld id="{69E57DC2-970A-4B3E-BB1C-7A09969E49DF}" type="slidenum">
              <a:rPr lang="en-US" smtClean="0"/>
              <a:t>55</a:t>
            </a:fld>
            <a:endParaRPr lang="en-US" dirty="0"/>
          </a:p>
        </p:txBody>
      </p:sp>
      <p:pic>
        <p:nvPicPr>
          <p:cNvPr id="7" name="Picture 6">
            <a:extLst>
              <a:ext uri="{FF2B5EF4-FFF2-40B4-BE49-F238E27FC236}">
                <a16:creationId xmlns:a16="http://schemas.microsoft.com/office/drawing/2014/main" id="{24939A20-89F4-F585-04EE-E51295FC8091}"/>
              </a:ext>
            </a:extLst>
          </p:cNvPr>
          <p:cNvPicPr>
            <a:picLocks noChangeAspect="1"/>
          </p:cNvPicPr>
          <p:nvPr/>
        </p:nvPicPr>
        <p:blipFill>
          <a:blip r:embed="rId2"/>
          <a:stretch>
            <a:fillRect/>
          </a:stretch>
        </p:blipFill>
        <p:spPr>
          <a:xfrm>
            <a:off x="5398743" y="2639504"/>
            <a:ext cx="6672657" cy="3210595"/>
          </a:xfrm>
          <a:prstGeom prst="rect">
            <a:avLst/>
          </a:prstGeom>
        </p:spPr>
      </p:pic>
      <p:sp>
        <p:nvSpPr>
          <p:cNvPr id="8" name="Content Placeholder 2">
            <a:extLst>
              <a:ext uri="{FF2B5EF4-FFF2-40B4-BE49-F238E27FC236}">
                <a16:creationId xmlns:a16="http://schemas.microsoft.com/office/drawing/2014/main" id="{550FEB61-528D-9A53-8875-C2A496A9ACBA}"/>
              </a:ext>
            </a:extLst>
          </p:cNvPr>
          <p:cNvSpPr txBox="1">
            <a:spLocks/>
          </p:cNvSpPr>
          <p:nvPr/>
        </p:nvSpPr>
        <p:spPr>
          <a:xfrm>
            <a:off x="950957" y="2102559"/>
            <a:ext cx="4447786" cy="4284483"/>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a:lnSpc>
                <a:spcPct val="150000"/>
              </a:lnSpc>
            </a:pPr>
            <a:r>
              <a:rPr lang="en-US" dirty="0"/>
              <a:t>Much of the user frustration came from the labels in the global navigation bar and how certain products fit under each section. A few products, such as socks, could be under multiple sections but were only under the gear section. A revision to move them under all three sections would fix this issue. </a:t>
            </a:r>
          </a:p>
        </p:txBody>
      </p:sp>
    </p:spTree>
    <p:extLst>
      <p:ext uri="{BB962C8B-B14F-4D97-AF65-F5344CB8AC3E}">
        <p14:creationId xmlns:p14="http://schemas.microsoft.com/office/powerpoint/2010/main" val="39058313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DCA4A-6BED-6E4E-977C-AE8F8F04089E}"/>
              </a:ext>
            </a:extLst>
          </p:cNvPr>
          <p:cNvSpPr>
            <a:spLocks noGrp="1"/>
          </p:cNvSpPr>
          <p:nvPr>
            <p:ph type="title"/>
          </p:nvPr>
        </p:nvSpPr>
        <p:spPr>
          <a:xfrm>
            <a:off x="1371600" y="413232"/>
            <a:ext cx="9601200" cy="1485900"/>
          </a:xfrm>
        </p:spPr>
        <p:txBody>
          <a:bodyPr/>
          <a:lstStyle/>
          <a:p>
            <a:r>
              <a:rPr lang="en-US" dirty="0"/>
              <a:t>Quantitative Analysis Results(Bad 1 – 5 Good)</a:t>
            </a:r>
          </a:p>
        </p:txBody>
      </p:sp>
      <p:sp>
        <p:nvSpPr>
          <p:cNvPr id="5" name="Slide Number Placeholder 4">
            <a:extLst>
              <a:ext uri="{FF2B5EF4-FFF2-40B4-BE49-F238E27FC236}">
                <a16:creationId xmlns:a16="http://schemas.microsoft.com/office/drawing/2014/main" id="{AF922393-0748-E9E3-6707-94955F5682A5}"/>
              </a:ext>
            </a:extLst>
          </p:cNvPr>
          <p:cNvSpPr>
            <a:spLocks noGrp="1"/>
          </p:cNvSpPr>
          <p:nvPr>
            <p:ph type="sldNum" sz="quarter" idx="12"/>
          </p:nvPr>
        </p:nvSpPr>
        <p:spPr/>
        <p:txBody>
          <a:bodyPr/>
          <a:lstStyle/>
          <a:p>
            <a:fld id="{69E57DC2-970A-4B3E-BB1C-7A09969E49DF}" type="slidenum">
              <a:rPr lang="en-US" smtClean="0"/>
              <a:t>56</a:t>
            </a:fld>
            <a:endParaRPr lang="en-US" dirty="0"/>
          </a:p>
        </p:txBody>
      </p:sp>
      <p:pic>
        <p:nvPicPr>
          <p:cNvPr id="2050" name="Picture 2" descr="Forms response chart. Question title: Home page satisfaction. Number of responses: 5 responses.">
            <a:extLst>
              <a:ext uri="{FF2B5EF4-FFF2-40B4-BE49-F238E27FC236}">
                <a16:creationId xmlns:a16="http://schemas.microsoft.com/office/drawing/2014/main" id="{FCA49820-15B4-EFBB-E581-AAA138141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2579" y="2300140"/>
            <a:ext cx="7049421" cy="3351229"/>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2AFA07A4-6CEC-4C76-6C37-AD3F3289708C}"/>
              </a:ext>
            </a:extLst>
          </p:cNvPr>
          <p:cNvSpPr txBox="1">
            <a:spLocks/>
          </p:cNvSpPr>
          <p:nvPr/>
        </p:nvSpPr>
        <p:spPr>
          <a:xfrm>
            <a:off x="694793" y="2045998"/>
            <a:ext cx="4447786" cy="4703594"/>
          </a:xfrm>
          <a:prstGeom prst="rect">
            <a:avLst/>
          </a:prstGeom>
        </p:spPr>
        <p:txBody>
          <a:bodyPr vert="horz" lIns="91440" tIns="45720" rIns="91440" bIns="45720" rtlCol="0">
            <a:normAutofit fontScale="92500" lnSpcReduction="10000"/>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a:lnSpc>
                <a:spcPct val="150000"/>
              </a:lnSpc>
            </a:pPr>
            <a:r>
              <a:rPr lang="en-US" dirty="0"/>
              <a:t>Most of the users were satisfied with the homepage. The global navigation allowed for the users to find the content that they wanted quickly. It is vital that the home page can also have enough content to help guide the user’s interests. I think that the current home page structure allowed for it to serve as a navigation springboard and a consumption to help guide the user’s interests.</a:t>
            </a:r>
          </a:p>
        </p:txBody>
      </p:sp>
    </p:spTree>
    <p:extLst>
      <p:ext uri="{BB962C8B-B14F-4D97-AF65-F5344CB8AC3E}">
        <p14:creationId xmlns:p14="http://schemas.microsoft.com/office/powerpoint/2010/main" val="25214953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ACC15-4B62-A53B-D50C-6923A2D84901}"/>
              </a:ext>
            </a:extLst>
          </p:cNvPr>
          <p:cNvSpPr>
            <a:spLocks noGrp="1"/>
          </p:cNvSpPr>
          <p:nvPr>
            <p:ph type="title"/>
          </p:nvPr>
        </p:nvSpPr>
        <p:spPr>
          <a:xfrm>
            <a:off x="1295400" y="243374"/>
            <a:ext cx="9601200" cy="1485900"/>
          </a:xfrm>
        </p:spPr>
        <p:txBody>
          <a:bodyPr/>
          <a:lstStyle/>
          <a:p>
            <a:r>
              <a:rPr lang="en-US" dirty="0"/>
              <a:t>Quantitative Analysis Results(Bad 1 – 5 Good)</a:t>
            </a:r>
          </a:p>
        </p:txBody>
      </p:sp>
      <p:sp>
        <p:nvSpPr>
          <p:cNvPr id="5" name="Slide Number Placeholder 4">
            <a:extLst>
              <a:ext uri="{FF2B5EF4-FFF2-40B4-BE49-F238E27FC236}">
                <a16:creationId xmlns:a16="http://schemas.microsoft.com/office/drawing/2014/main" id="{A29DC3BB-8384-F129-AB9A-C603A2669175}"/>
              </a:ext>
            </a:extLst>
          </p:cNvPr>
          <p:cNvSpPr>
            <a:spLocks noGrp="1"/>
          </p:cNvSpPr>
          <p:nvPr>
            <p:ph type="sldNum" sz="quarter" idx="12"/>
          </p:nvPr>
        </p:nvSpPr>
        <p:spPr/>
        <p:txBody>
          <a:bodyPr/>
          <a:lstStyle/>
          <a:p>
            <a:fld id="{69E57DC2-970A-4B3E-BB1C-7A09969E49DF}" type="slidenum">
              <a:rPr lang="en-US" smtClean="0"/>
              <a:t>57</a:t>
            </a:fld>
            <a:endParaRPr lang="en-US" dirty="0"/>
          </a:p>
        </p:txBody>
      </p:sp>
      <p:pic>
        <p:nvPicPr>
          <p:cNvPr id="3074" name="Picture 2" descr="Forms response chart. Question title: Ease of navigation. Number of responses: 5 responses.">
            <a:extLst>
              <a:ext uri="{FF2B5EF4-FFF2-40B4-BE49-F238E27FC236}">
                <a16:creationId xmlns:a16="http://schemas.microsoft.com/office/drawing/2014/main" id="{C07895D0-5D4E-7BC5-6EF0-689C6CC7A9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9583" y="2412732"/>
            <a:ext cx="6922417" cy="3290852"/>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88E46F48-7DF3-3CB0-AF05-53B73A88D85F}"/>
              </a:ext>
            </a:extLst>
          </p:cNvPr>
          <p:cNvSpPr txBox="1">
            <a:spLocks/>
          </p:cNvSpPr>
          <p:nvPr/>
        </p:nvSpPr>
        <p:spPr>
          <a:xfrm>
            <a:off x="715287" y="2017717"/>
            <a:ext cx="4447786" cy="4284483"/>
          </a:xfrm>
          <a:prstGeom prst="rect">
            <a:avLst/>
          </a:prstGeom>
        </p:spPr>
        <p:txBody>
          <a:bodyPr vert="horz" lIns="91440" tIns="45720" rIns="91440" bIns="45720" rtlCol="0">
            <a:normAutofit fontScale="92500"/>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a:lnSpc>
                <a:spcPct val="150000"/>
              </a:lnSpc>
            </a:pPr>
            <a:r>
              <a:rPr lang="en-US" dirty="0"/>
              <a:t>The global navigation bar located at the top and bottom of every webpage was something the user responded very well to. It helped them have an idea of where they can access and what they can look for. It did provide some confusion though as it was complicated for the user to navigate back to the home page.</a:t>
            </a:r>
          </a:p>
        </p:txBody>
      </p:sp>
    </p:spTree>
    <p:extLst>
      <p:ext uri="{BB962C8B-B14F-4D97-AF65-F5344CB8AC3E}">
        <p14:creationId xmlns:p14="http://schemas.microsoft.com/office/powerpoint/2010/main" val="14955196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AB404-2A48-BC35-9450-240BD228749A}"/>
              </a:ext>
            </a:extLst>
          </p:cNvPr>
          <p:cNvSpPr>
            <a:spLocks noGrp="1"/>
          </p:cNvSpPr>
          <p:nvPr>
            <p:ph type="title"/>
          </p:nvPr>
        </p:nvSpPr>
        <p:spPr/>
        <p:txBody>
          <a:bodyPr/>
          <a:lstStyle/>
          <a:p>
            <a:r>
              <a:rPr lang="en-US" dirty="0"/>
              <a:t>Quantitative Analysis Results(Bad 1 – 5 Good)</a:t>
            </a:r>
          </a:p>
        </p:txBody>
      </p:sp>
      <p:sp>
        <p:nvSpPr>
          <p:cNvPr id="5" name="Slide Number Placeholder 4">
            <a:extLst>
              <a:ext uri="{FF2B5EF4-FFF2-40B4-BE49-F238E27FC236}">
                <a16:creationId xmlns:a16="http://schemas.microsoft.com/office/drawing/2014/main" id="{B46A9F94-261C-A58D-BA60-55DF8445B458}"/>
              </a:ext>
            </a:extLst>
          </p:cNvPr>
          <p:cNvSpPr>
            <a:spLocks noGrp="1"/>
          </p:cNvSpPr>
          <p:nvPr>
            <p:ph type="sldNum" sz="quarter" idx="12"/>
          </p:nvPr>
        </p:nvSpPr>
        <p:spPr/>
        <p:txBody>
          <a:bodyPr/>
          <a:lstStyle/>
          <a:p>
            <a:fld id="{69E57DC2-970A-4B3E-BB1C-7A09969E49DF}" type="slidenum">
              <a:rPr lang="en-US" smtClean="0"/>
              <a:t>58</a:t>
            </a:fld>
            <a:endParaRPr lang="en-US" dirty="0"/>
          </a:p>
        </p:txBody>
      </p:sp>
      <p:pic>
        <p:nvPicPr>
          <p:cNvPr id="4098" name="Picture 2" descr="Forms response chart. Question title: Webpage structure rating. Number of responses: 5 responses.">
            <a:extLst>
              <a:ext uri="{FF2B5EF4-FFF2-40B4-BE49-F238E27FC236}">
                <a16:creationId xmlns:a16="http://schemas.microsoft.com/office/drawing/2014/main" id="{D62C013E-9C11-564C-1839-1B63C431D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2530" y="2337847"/>
            <a:ext cx="7179470" cy="3413053"/>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4363C938-4432-4F64-3B2C-BAE15FDF0948}"/>
              </a:ext>
            </a:extLst>
          </p:cNvPr>
          <p:cNvSpPr txBox="1">
            <a:spLocks/>
          </p:cNvSpPr>
          <p:nvPr/>
        </p:nvSpPr>
        <p:spPr>
          <a:xfrm>
            <a:off x="668152" y="2017718"/>
            <a:ext cx="4344378" cy="4284483"/>
          </a:xfrm>
          <a:prstGeom prst="rect">
            <a:avLst/>
          </a:prstGeom>
        </p:spPr>
        <p:txBody>
          <a:bodyPr vert="horz" lIns="91440" tIns="45720" rIns="91440" bIns="45720" rtlCol="0">
            <a:normAutofit fontScale="92500" lnSpcReduction="10000"/>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a:lnSpc>
                <a:spcPct val="150000"/>
              </a:lnSpc>
            </a:pPr>
            <a:r>
              <a:rPr lang="en-US" dirty="0"/>
              <a:t>The users rated the webpage structure highly. Because the pictures were next to the item labels, it made the customer more likely to stay on the site and continue scrolling on the different item webpages. This also got many praises from the customers and made the webpage structure rating high</a:t>
            </a:r>
          </a:p>
        </p:txBody>
      </p:sp>
    </p:spTree>
    <p:extLst>
      <p:ext uri="{BB962C8B-B14F-4D97-AF65-F5344CB8AC3E}">
        <p14:creationId xmlns:p14="http://schemas.microsoft.com/office/powerpoint/2010/main" val="29901862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421F6-A77E-3F38-118B-40F1796DCDBD}"/>
              </a:ext>
            </a:extLst>
          </p:cNvPr>
          <p:cNvSpPr>
            <a:spLocks noGrp="1"/>
          </p:cNvSpPr>
          <p:nvPr>
            <p:ph type="title"/>
          </p:nvPr>
        </p:nvSpPr>
        <p:spPr/>
        <p:txBody>
          <a:bodyPr/>
          <a:lstStyle/>
          <a:p>
            <a:r>
              <a:rPr lang="en-US" dirty="0"/>
              <a:t>Final Synthesis</a:t>
            </a:r>
          </a:p>
        </p:txBody>
      </p:sp>
      <p:sp>
        <p:nvSpPr>
          <p:cNvPr id="3" name="Content Placeholder 2">
            <a:extLst>
              <a:ext uri="{FF2B5EF4-FFF2-40B4-BE49-F238E27FC236}">
                <a16:creationId xmlns:a16="http://schemas.microsoft.com/office/drawing/2014/main" id="{8457DAAC-06C3-2862-E859-B1DC6CE0B542}"/>
              </a:ext>
            </a:extLst>
          </p:cNvPr>
          <p:cNvSpPr>
            <a:spLocks noGrp="1"/>
          </p:cNvSpPr>
          <p:nvPr>
            <p:ph sz="half" idx="1"/>
          </p:nvPr>
        </p:nvSpPr>
        <p:spPr>
          <a:xfrm>
            <a:off x="1371600" y="2285999"/>
            <a:ext cx="4447786" cy="4167387"/>
          </a:xfrm>
        </p:spPr>
        <p:txBody>
          <a:bodyPr>
            <a:normAutofit/>
          </a:bodyPr>
          <a:lstStyle/>
          <a:p>
            <a:r>
              <a:rPr lang="en-US" dirty="0"/>
              <a:t>After giving the prototype to prospective users and using persona based tasks to test, I found that main strengths of the website are the main navigation bar, the clearly defined product sections, and the visual feedback that each webpage provides with the pictures and labels of each product. </a:t>
            </a:r>
          </a:p>
          <a:p>
            <a:r>
              <a:rPr lang="en-US" dirty="0"/>
              <a:t>This helped the users easily find what they needed in an efficient and timely fashion. It made the website realistic.</a:t>
            </a:r>
          </a:p>
        </p:txBody>
      </p:sp>
      <p:sp>
        <p:nvSpPr>
          <p:cNvPr id="4" name="Content Placeholder 3">
            <a:extLst>
              <a:ext uri="{FF2B5EF4-FFF2-40B4-BE49-F238E27FC236}">
                <a16:creationId xmlns:a16="http://schemas.microsoft.com/office/drawing/2014/main" id="{E0698D7C-1B5F-F795-E1FF-5B8603132CD0}"/>
              </a:ext>
            </a:extLst>
          </p:cNvPr>
          <p:cNvSpPr>
            <a:spLocks noGrp="1"/>
          </p:cNvSpPr>
          <p:nvPr>
            <p:ph sz="half" idx="2"/>
          </p:nvPr>
        </p:nvSpPr>
        <p:spPr>
          <a:xfrm>
            <a:off x="6525403" y="2285999"/>
            <a:ext cx="4447786" cy="4167387"/>
          </a:xfrm>
        </p:spPr>
        <p:txBody>
          <a:bodyPr>
            <a:normAutofit/>
          </a:bodyPr>
          <a:lstStyle/>
          <a:p>
            <a:r>
              <a:rPr lang="en-US" dirty="0"/>
              <a:t>The weaknesses of the prototype includes the locations of certain products. A few specific items could be under multiple sections so the user struggled to find and differentiate which items are under which sections.  </a:t>
            </a:r>
          </a:p>
          <a:p>
            <a:r>
              <a:rPr lang="en-US" dirty="0"/>
              <a:t>A few improvements could be made to the main navigation bar because of the vagueness of a few labels, In addition a few products could be added to other locations based what categories they could fit under.</a:t>
            </a:r>
          </a:p>
        </p:txBody>
      </p:sp>
      <p:sp>
        <p:nvSpPr>
          <p:cNvPr id="5" name="Slide Number Placeholder 4">
            <a:extLst>
              <a:ext uri="{FF2B5EF4-FFF2-40B4-BE49-F238E27FC236}">
                <a16:creationId xmlns:a16="http://schemas.microsoft.com/office/drawing/2014/main" id="{DBA8EA2C-73B2-494D-13A9-54C9002C759F}"/>
              </a:ext>
            </a:extLst>
          </p:cNvPr>
          <p:cNvSpPr>
            <a:spLocks noGrp="1"/>
          </p:cNvSpPr>
          <p:nvPr>
            <p:ph type="sldNum" sz="quarter" idx="12"/>
          </p:nvPr>
        </p:nvSpPr>
        <p:spPr/>
        <p:txBody>
          <a:bodyPr/>
          <a:lstStyle/>
          <a:p>
            <a:fld id="{69E57DC2-970A-4B3E-BB1C-7A09969E49DF}" type="slidenum">
              <a:rPr lang="en-US" smtClean="0"/>
              <a:t>59</a:t>
            </a:fld>
            <a:endParaRPr lang="en-US" dirty="0"/>
          </a:p>
        </p:txBody>
      </p:sp>
    </p:spTree>
    <p:extLst>
      <p:ext uri="{BB962C8B-B14F-4D97-AF65-F5344CB8AC3E}">
        <p14:creationId xmlns:p14="http://schemas.microsoft.com/office/powerpoint/2010/main" val="3790011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F2C93-93CD-D447-4A87-E1D4C8FD6DBD}"/>
              </a:ext>
            </a:extLst>
          </p:cNvPr>
          <p:cNvSpPr>
            <a:spLocks noGrp="1"/>
          </p:cNvSpPr>
          <p:nvPr>
            <p:ph type="title"/>
          </p:nvPr>
        </p:nvSpPr>
        <p:spPr/>
        <p:txBody>
          <a:bodyPr/>
          <a:lstStyle/>
          <a:p>
            <a:r>
              <a:rPr lang="en-US" dirty="0"/>
              <a:t>Dicks Sporting Goods</a:t>
            </a:r>
            <a:br>
              <a:rPr lang="en-US" dirty="0"/>
            </a:br>
            <a:r>
              <a:rPr lang="en-US" sz="2200" dirty="0">
                <a:hlinkClick r:id="rId2"/>
              </a:rPr>
              <a:t>https://www.dickssportinggoods.com/</a:t>
            </a:r>
            <a:r>
              <a:rPr lang="en-US" sz="2200" dirty="0"/>
              <a:t> </a:t>
            </a:r>
          </a:p>
        </p:txBody>
      </p:sp>
      <p:sp>
        <p:nvSpPr>
          <p:cNvPr id="3" name="Content Placeholder 2">
            <a:extLst>
              <a:ext uri="{FF2B5EF4-FFF2-40B4-BE49-F238E27FC236}">
                <a16:creationId xmlns:a16="http://schemas.microsoft.com/office/drawing/2014/main" id="{4A263DDF-4BBC-0A22-D9FB-4EAC08E1FF81}"/>
              </a:ext>
            </a:extLst>
          </p:cNvPr>
          <p:cNvSpPr>
            <a:spLocks noGrp="1"/>
          </p:cNvSpPr>
          <p:nvPr>
            <p:ph idx="1"/>
          </p:nvPr>
        </p:nvSpPr>
        <p:spPr/>
        <p:txBody>
          <a:bodyPr>
            <a:normAutofit fontScale="92500" lnSpcReduction="10000"/>
          </a:bodyPr>
          <a:lstStyle/>
          <a:p>
            <a:pPr marL="0" indent="0">
              <a:buNone/>
            </a:pPr>
            <a:r>
              <a:rPr lang="en-US" dirty="0"/>
              <a:t>Dicks Sporting Goods is not particularly known for excelling in one singular sport, but for many they are known for reliably having top brands available for customers. In the past few years, their selection has been improving when it comes to soccer equipment and merchandise. Though for more experienced soccer players and coaches, Dick’s might not be their first choice, they are known to sell the most to a less experienced demographics. </a:t>
            </a:r>
          </a:p>
          <a:p>
            <a:pPr marL="0" indent="0">
              <a:buNone/>
            </a:pPr>
            <a:r>
              <a:rPr lang="en-US" dirty="0"/>
              <a:t>Their web presence is similar to they’re physical store in that it isn’t catered specifically to soccer, but rather they sell items by band and demographic. It can be noted that their website makes it complicated to navigate to their soccer selections. In, addition when looking at a specific cleat and some merchandise, it can be hard to look into what materials the product is made of. </a:t>
            </a:r>
          </a:p>
          <a:p>
            <a:pPr marL="0" indent="0">
              <a:buNone/>
            </a:pPr>
            <a:r>
              <a:rPr lang="en-US" dirty="0"/>
              <a:t>In addition for some equipment the usage can be ambiguous. An example being their cleat selection does not give material, or whether it is made for soft ground or hard ground. </a:t>
            </a:r>
          </a:p>
        </p:txBody>
      </p:sp>
      <p:pic>
        <p:nvPicPr>
          <p:cNvPr id="1026" name="Picture 2" descr="DICK'S Sporting Goods Store in Bay Shore, NY | 1318">
            <a:extLst>
              <a:ext uri="{FF2B5EF4-FFF2-40B4-BE49-F238E27FC236}">
                <a16:creationId xmlns:a16="http://schemas.microsoft.com/office/drawing/2014/main" id="{0524E306-41AF-19F3-4F33-001E65E45D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1313" y="323850"/>
            <a:ext cx="2466975" cy="18478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ick's Sporting Goods Reviews - 193 Reviews of Dickssportinggoods.com |  Sitejabber">
            <a:extLst>
              <a:ext uri="{FF2B5EF4-FFF2-40B4-BE49-F238E27FC236}">
                <a16:creationId xmlns:a16="http://schemas.microsoft.com/office/drawing/2014/main" id="{E48B2ECF-D78E-8C3B-339B-B518C9E1AB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89281" y="314325"/>
            <a:ext cx="2390775" cy="1914525"/>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20B431E6-3BA3-EFF6-A95E-13656EAD5005}"/>
              </a:ext>
            </a:extLst>
          </p:cNvPr>
          <p:cNvSpPr>
            <a:spLocks noGrp="1"/>
          </p:cNvSpPr>
          <p:nvPr>
            <p:ph type="sldNum" sz="quarter" idx="12"/>
          </p:nvPr>
        </p:nvSpPr>
        <p:spPr/>
        <p:txBody>
          <a:bodyPr/>
          <a:lstStyle/>
          <a:p>
            <a:fld id="{69E57DC2-970A-4B3E-BB1C-7A09969E49DF}" type="slidenum">
              <a:rPr lang="en-US" smtClean="0"/>
              <a:t>6</a:t>
            </a:fld>
            <a:endParaRPr lang="en-US" dirty="0"/>
          </a:p>
        </p:txBody>
      </p:sp>
    </p:spTree>
    <p:extLst>
      <p:ext uri="{BB962C8B-B14F-4D97-AF65-F5344CB8AC3E}">
        <p14:creationId xmlns:p14="http://schemas.microsoft.com/office/powerpoint/2010/main" val="23249064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FA144-E1E1-5E7B-A824-AF20CE0E03A3}"/>
              </a:ext>
            </a:extLst>
          </p:cNvPr>
          <p:cNvSpPr>
            <a:spLocks noGrp="1"/>
          </p:cNvSpPr>
          <p:nvPr>
            <p:ph type="title"/>
          </p:nvPr>
        </p:nvSpPr>
        <p:spPr/>
        <p:txBody>
          <a:bodyPr/>
          <a:lstStyle/>
          <a:p>
            <a:r>
              <a:rPr lang="en-US" dirty="0"/>
              <a:t>Wireframe Changes</a:t>
            </a:r>
          </a:p>
        </p:txBody>
      </p:sp>
      <p:sp>
        <p:nvSpPr>
          <p:cNvPr id="3" name="Content Placeholder 2">
            <a:extLst>
              <a:ext uri="{FF2B5EF4-FFF2-40B4-BE49-F238E27FC236}">
                <a16:creationId xmlns:a16="http://schemas.microsoft.com/office/drawing/2014/main" id="{EF1CBE9B-BC35-C6B8-3D28-B5128EFFCBFB}"/>
              </a:ext>
            </a:extLst>
          </p:cNvPr>
          <p:cNvSpPr>
            <a:spLocks noGrp="1"/>
          </p:cNvSpPr>
          <p:nvPr>
            <p:ph sz="half" idx="1"/>
          </p:nvPr>
        </p:nvSpPr>
        <p:spPr>
          <a:xfrm>
            <a:off x="803596" y="2270201"/>
            <a:ext cx="4447786" cy="3581401"/>
          </a:xfrm>
        </p:spPr>
        <p:txBody>
          <a:bodyPr/>
          <a:lstStyle/>
          <a:p>
            <a:pPr>
              <a:lnSpc>
                <a:spcPct val="150000"/>
              </a:lnSpc>
            </a:pPr>
            <a:r>
              <a:rPr lang="en-US" dirty="0"/>
              <a:t>The first of the changes was applied to the Home page. The navigation bar has had the section Apparel edited. It has been changed to say jerseys because much of the apparel section had jerseys and the label was ambiguous to the user.</a:t>
            </a:r>
          </a:p>
        </p:txBody>
      </p:sp>
      <p:sp>
        <p:nvSpPr>
          <p:cNvPr id="5" name="Slide Number Placeholder 4">
            <a:extLst>
              <a:ext uri="{FF2B5EF4-FFF2-40B4-BE49-F238E27FC236}">
                <a16:creationId xmlns:a16="http://schemas.microsoft.com/office/drawing/2014/main" id="{5EB746E7-4405-84A9-7EE1-99B2878B2EBF}"/>
              </a:ext>
            </a:extLst>
          </p:cNvPr>
          <p:cNvSpPr>
            <a:spLocks noGrp="1"/>
          </p:cNvSpPr>
          <p:nvPr>
            <p:ph type="sldNum" sz="quarter" idx="12"/>
          </p:nvPr>
        </p:nvSpPr>
        <p:spPr/>
        <p:txBody>
          <a:bodyPr/>
          <a:lstStyle/>
          <a:p>
            <a:fld id="{69E57DC2-970A-4B3E-BB1C-7A09969E49DF}" type="slidenum">
              <a:rPr lang="en-US" smtClean="0"/>
              <a:t>60</a:t>
            </a:fld>
            <a:endParaRPr lang="en-US" dirty="0"/>
          </a:p>
        </p:txBody>
      </p:sp>
      <p:pic>
        <p:nvPicPr>
          <p:cNvPr id="6" name="AXU0.png">
            <a:extLst>
              <a:ext uri="{FF2B5EF4-FFF2-40B4-BE49-F238E27FC236}">
                <a16:creationId xmlns:a16="http://schemas.microsoft.com/office/drawing/2014/main" id="{305CFE7C-DFE2-CCDD-D0B9-8649778F394D}"/>
              </a:ext>
            </a:extLst>
          </p:cNvPr>
          <p:cNvPicPr>
            <a:picLocks noChangeAspect="1"/>
          </p:cNvPicPr>
          <p:nvPr/>
        </p:nvPicPr>
        <p:blipFill>
          <a:blip r:embed="rId2"/>
          <a:stretch>
            <a:fillRect/>
          </a:stretch>
        </p:blipFill>
        <p:spPr>
          <a:xfrm>
            <a:off x="8651201" y="118129"/>
            <a:ext cx="3372439" cy="3954249"/>
          </a:xfrm>
          <a:prstGeom prst="rect">
            <a:avLst/>
          </a:prstGeom>
        </p:spPr>
      </p:pic>
      <p:pic>
        <p:nvPicPr>
          <p:cNvPr id="7" name="AXU0.png">
            <a:extLst>
              <a:ext uri="{FF2B5EF4-FFF2-40B4-BE49-F238E27FC236}">
                <a16:creationId xmlns:a16="http://schemas.microsoft.com/office/drawing/2014/main" id="{91419B92-AAE2-9B0F-DBF0-A17F4013C28B}"/>
              </a:ext>
            </a:extLst>
          </p:cNvPr>
          <p:cNvPicPr>
            <a:picLocks noChangeAspect="1"/>
          </p:cNvPicPr>
          <p:nvPr/>
        </p:nvPicPr>
        <p:blipFill>
          <a:blip r:embed="rId3"/>
          <a:stretch>
            <a:fillRect/>
          </a:stretch>
        </p:blipFill>
        <p:spPr>
          <a:xfrm>
            <a:off x="5357984" y="2850384"/>
            <a:ext cx="3131578" cy="3671834"/>
          </a:xfrm>
          <a:prstGeom prst="rect">
            <a:avLst/>
          </a:prstGeom>
        </p:spPr>
      </p:pic>
    </p:spTree>
    <p:extLst>
      <p:ext uri="{BB962C8B-B14F-4D97-AF65-F5344CB8AC3E}">
        <p14:creationId xmlns:p14="http://schemas.microsoft.com/office/powerpoint/2010/main" val="9773917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FA144-E1E1-5E7B-A824-AF20CE0E03A3}"/>
              </a:ext>
            </a:extLst>
          </p:cNvPr>
          <p:cNvSpPr>
            <a:spLocks noGrp="1"/>
          </p:cNvSpPr>
          <p:nvPr>
            <p:ph type="title"/>
          </p:nvPr>
        </p:nvSpPr>
        <p:spPr/>
        <p:txBody>
          <a:bodyPr/>
          <a:lstStyle/>
          <a:p>
            <a:r>
              <a:rPr lang="en-US" dirty="0"/>
              <a:t>Wireframe Changes</a:t>
            </a:r>
          </a:p>
        </p:txBody>
      </p:sp>
      <p:sp>
        <p:nvSpPr>
          <p:cNvPr id="3" name="Content Placeholder 2">
            <a:extLst>
              <a:ext uri="{FF2B5EF4-FFF2-40B4-BE49-F238E27FC236}">
                <a16:creationId xmlns:a16="http://schemas.microsoft.com/office/drawing/2014/main" id="{EF1CBE9B-BC35-C6B8-3D28-B5128EFFCBFB}"/>
              </a:ext>
            </a:extLst>
          </p:cNvPr>
          <p:cNvSpPr>
            <a:spLocks noGrp="1"/>
          </p:cNvSpPr>
          <p:nvPr>
            <p:ph sz="half" idx="1"/>
          </p:nvPr>
        </p:nvSpPr>
        <p:spPr>
          <a:xfrm>
            <a:off x="862552" y="2257718"/>
            <a:ext cx="4447786" cy="3581401"/>
          </a:xfrm>
        </p:spPr>
        <p:txBody>
          <a:bodyPr>
            <a:normAutofit fontScale="92500" lnSpcReduction="20000"/>
          </a:bodyPr>
          <a:lstStyle/>
          <a:p>
            <a:pPr>
              <a:lnSpc>
                <a:spcPct val="150000"/>
              </a:lnSpc>
            </a:pPr>
            <a:r>
              <a:rPr lang="en-US" dirty="0"/>
              <a:t>The second change was applied to the home page as well. The lifestyle section located at the very right of the  navigation bar has been changed to apparel. Because it contains more common clothes and casual clothing, the label was more appropriate and takes the vagueness out of that section.</a:t>
            </a:r>
          </a:p>
        </p:txBody>
      </p:sp>
      <p:sp>
        <p:nvSpPr>
          <p:cNvPr id="5" name="Slide Number Placeholder 4">
            <a:extLst>
              <a:ext uri="{FF2B5EF4-FFF2-40B4-BE49-F238E27FC236}">
                <a16:creationId xmlns:a16="http://schemas.microsoft.com/office/drawing/2014/main" id="{5EB746E7-4405-84A9-7EE1-99B2878B2EBF}"/>
              </a:ext>
            </a:extLst>
          </p:cNvPr>
          <p:cNvSpPr>
            <a:spLocks noGrp="1"/>
          </p:cNvSpPr>
          <p:nvPr>
            <p:ph type="sldNum" sz="quarter" idx="12"/>
          </p:nvPr>
        </p:nvSpPr>
        <p:spPr/>
        <p:txBody>
          <a:bodyPr/>
          <a:lstStyle/>
          <a:p>
            <a:fld id="{69E57DC2-970A-4B3E-BB1C-7A09969E49DF}" type="slidenum">
              <a:rPr lang="en-US" smtClean="0"/>
              <a:t>61</a:t>
            </a:fld>
            <a:endParaRPr lang="en-US" dirty="0"/>
          </a:p>
        </p:txBody>
      </p:sp>
      <p:pic>
        <p:nvPicPr>
          <p:cNvPr id="11" name="AXU0.png">
            <a:extLst>
              <a:ext uri="{FF2B5EF4-FFF2-40B4-BE49-F238E27FC236}">
                <a16:creationId xmlns:a16="http://schemas.microsoft.com/office/drawing/2014/main" id="{921E01C7-AAB8-E31E-2A0B-E747F4439DBB}"/>
              </a:ext>
            </a:extLst>
          </p:cNvPr>
          <p:cNvPicPr>
            <a:picLocks noChangeAspect="1"/>
          </p:cNvPicPr>
          <p:nvPr/>
        </p:nvPicPr>
        <p:blipFill>
          <a:blip r:embed="rId2"/>
          <a:stretch>
            <a:fillRect/>
          </a:stretch>
        </p:blipFill>
        <p:spPr>
          <a:xfrm>
            <a:off x="8651201" y="118129"/>
            <a:ext cx="3372439" cy="3954249"/>
          </a:xfrm>
          <a:prstGeom prst="rect">
            <a:avLst/>
          </a:prstGeom>
        </p:spPr>
      </p:pic>
      <p:pic>
        <p:nvPicPr>
          <p:cNvPr id="12" name="AXU0.png">
            <a:extLst>
              <a:ext uri="{FF2B5EF4-FFF2-40B4-BE49-F238E27FC236}">
                <a16:creationId xmlns:a16="http://schemas.microsoft.com/office/drawing/2014/main" id="{B3A408B5-B07D-DEE4-C330-49FB78A597C6}"/>
              </a:ext>
            </a:extLst>
          </p:cNvPr>
          <p:cNvPicPr>
            <a:picLocks noChangeAspect="1"/>
          </p:cNvPicPr>
          <p:nvPr/>
        </p:nvPicPr>
        <p:blipFill>
          <a:blip r:embed="rId3"/>
          <a:stretch>
            <a:fillRect/>
          </a:stretch>
        </p:blipFill>
        <p:spPr>
          <a:xfrm>
            <a:off x="5357984" y="2850384"/>
            <a:ext cx="3131578" cy="3671834"/>
          </a:xfrm>
          <a:prstGeom prst="rect">
            <a:avLst/>
          </a:prstGeom>
        </p:spPr>
      </p:pic>
    </p:spTree>
    <p:extLst>
      <p:ext uri="{BB962C8B-B14F-4D97-AF65-F5344CB8AC3E}">
        <p14:creationId xmlns:p14="http://schemas.microsoft.com/office/powerpoint/2010/main" val="28652640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FA144-E1E1-5E7B-A824-AF20CE0E03A3}"/>
              </a:ext>
            </a:extLst>
          </p:cNvPr>
          <p:cNvSpPr>
            <a:spLocks noGrp="1"/>
          </p:cNvSpPr>
          <p:nvPr>
            <p:ph type="title"/>
          </p:nvPr>
        </p:nvSpPr>
        <p:spPr/>
        <p:txBody>
          <a:bodyPr/>
          <a:lstStyle/>
          <a:p>
            <a:r>
              <a:rPr lang="en-US" dirty="0"/>
              <a:t>Wireframe Changes</a:t>
            </a:r>
          </a:p>
        </p:txBody>
      </p:sp>
      <p:sp>
        <p:nvSpPr>
          <p:cNvPr id="3" name="Content Placeholder 2">
            <a:extLst>
              <a:ext uri="{FF2B5EF4-FFF2-40B4-BE49-F238E27FC236}">
                <a16:creationId xmlns:a16="http://schemas.microsoft.com/office/drawing/2014/main" id="{EF1CBE9B-BC35-C6B8-3D28-B5128EFFCBFB}"/>
              </a:ext>
            </a:extLst>
          </p:cNvPr>
          <p:cNvSpPr>
            <a:spLocks noGrp="1"/>
          </p:cNvSpPr>
          <p:nvPr>
            <p:ph sz="half" idx="1"/>
          </p:nvPr>
        </p:nvSpPr>
        <p:spPr>
          <a:xfrm>
            <a:off x="843699" y="2285998"/>
            <a:ext cx="4447786" cy="3581401"/>
          </a:xfrm>
        </p:spPr>
        <p:txBody>
          <a:bodyPr>
            <a:normAutofit fontScale="85000" lnSpcReduction="10000"/>
          </a:bodyPr>
          <a:lstStyle/>
          <a:p>
            <a:pPr>
              <a:lnSpc>
                <a:spcPct val="150000"/>
              </a:lnSpc>
            </a:pPr>
            <a:r>
              <a:rPr lang="en-US" dirty="0"/>
              <a:t>In addition to the previous sections, a world cup tab has been added to the home page. This makes it possible for the user to see world cup related content. Because it isn’t prominent enough section to be added to the navigation bar, a visual on the first page can draw the user to current events and lead them to world cup related content</a:t>
            </a:r>
          </a:p>
        </p:txBody>
      </p:sp>
      <p:sp>
        <p:nvSpPr>
          <p:cNvPr id="5" name="Slide Number Placeholder 4">
            <a:extLst>
              <a:ext uri="{FF2B5EF4-FFF2-40B4-BE49-F238E27FC236}">
                <a16:creationId xmlns:a16="http://schemas.microsoft.com/office/drawing/2014/main" id="{5EB746E7-4405-84A9-7EE1-99B2878B2EBF}"/>
              </a:ext>
            </a:extLst>
          </p:cNvPr>
          <p:cNvSpPr>
            <a:spLocks noGrp="1"/>
          </p:cNvSpPr>
          <p:nvPr>
            <p:ph type="sldNum" sz="quarter" idx="12"/>
          </p:nvPr>
        </p:nvSpPr>
        <p:spPr/>
        <p:txBody>
          <a:bodyPr/>
          <a:lstStyle/>
          <a:p>
            <a:fld id="{69E57DC2-970A-4B3E-BB1C-7A09969E49DF}" type="slidenum">
              <a:rPr lang="en-US" smtClean="0"/>
              <a:t>62</a:t>
            </a:fld>
            <a:endParaRPr lang="en-US" dirty="0"/>
          </a:p>
        </p:txBody>
      </p:sp>
      <p:pic>
        <p:nvPicPr>
          <p:cNvPr id="11" name="AXU0.png">
            <a:extLst>
              <a:ext uri="{FF2B5EF4-FFF2-40B4-BE49-F238E27FC236}">
                <a16:creationId xmlns:a16="http://schemas.microsoft.com/office/drawing/2014/main" id="{01EC5C34-798A-1B21-97D8-3C99475E293D}"/>
              </a:ext>
            </a:extLst>
          </p:cNvPr>
          <p:cNvPicPr>
            <a:picLocks noChangeAspect="1"/>
          </p:cNvPicPr>
          <p:nvPr/>
        </p:nvPicPr>
        <p:blipFill>
          <a:blip r:embed="rId2"/>
          <a:stretch>
            <a:fillRect/>
          </a:stretch>
        </p:blipFill>
        <p:spPr>
          <a:xfrm>
            <a:off x="8651201" y="118129"/>
            <a:ext cx="3372439" cy="3954249"/>
          </a:xfrm>
          <a:prstGeom prst="rect">
            <a:avLst/>
          </a:prstGeom>
        </p:spPr>
      </p:pic>
      <p:pic>
        <p:nvPicPr>
          <p:cNvPr id="12" name="AXU0.png">
            <a:extLst>
              <a:ext uri="{FF2B5EF4-FFF2-40B4-BE49-F238E27FC236}">
                <a16:creationId xmlns:a16="http://schemas.microsoft.com/office/drawing/2014/main" id="{716D3D83-295B-A556-546E-5FA64B0EFA70}"/>
              </a:ext>
            </a:extLst>
          </p:cNvPr>
          <p:cNvPicPr>
            <a:picLocks noChangeAspect="1"/>
          </p:cNvPicPr>
          <p:nvPr/>
        </p:nvPicPr>
        <p:blipFill>
          <a:blip r:embed="rId3"/>
          <a:stretch>
            <a:fillRect/>
          </a:stretch>
        </p:blipFill>
        <p:spPr>
          <a:xfrm>
            <a:off x="5357984" y="2850384"/>
            <a:ext cx="3131578" cy="3671834"/>
          </a:xfrm>
          <a:prstGeom prst="rect">
            <a:avLst/>
          </a:prstGeom>
        </p:spPr>
      </p:pic>
    </p:spTree>
    <p:extLst>
      <p:ext uri="{BB962C8B-B14F-4D97-AF65-F5344CB8AC3E}">
        <p14:creationId xmlns:p14="http://schemas.microsoft.com/office/powerpoint/2010/main" val="33104052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FA144-E1E1-5E7B-A824-AF20CE0E03A3}"/>
              </a:ext>
            </a:extLst>
          </p:cNvPr>
          <p:cNvSpPr>
            <a:spLocks noGrp="1"/>
          </p:cNvSpPr>
          <p:nvPr>
            <p:ph type="title"/>
          </p:nvPr>
        </p:nvSpPr>
        <p:spPr/>
        <p:txBody>
          <a:bodyPr/>
          <a:lstStyle/>
          <a:p>
            <a:r>
              <a:rPr lang="en-US" dirty="0"/>
              <a:t>Wireframe Changes</a:t>
            </a:r>
          </a:p>
        </p:txBody>
      </p:sp>
      <p:sp>
        <p:nvSpPr>
          <p:cNvPr id="3" name="Content Placeholder 2">
            <a:extLst>
              <a:ext uri="{FF2B5EF4-FFF2-40B4-BE49-F238E27FC236}">
                <a16:creationId xmlns:a16="http://schemas.microsoft.com/office/drawing/2014/main" id="{EF1CBE9B-BC35-C6B8-3D28-B5128EFFCBFB}"/>
              </a:ext>
            </a:extLst>
          </p:cNvPr>
          <p:cNvSpPr>
            <a:spLocks noGrp="1"/>
          </p:cNvSpPr>
          <p:nvPr>
            <p:ph sz="half" idx="1"/>
          </p:nvPr>
        </p:nvSpPr>
        <p:spPr>
          <a:xfrm>
            <a:off x="843699" y="2300138"/>
            <a:ext cx="4447786" cy="3581401"/>
          </a:xfrm>
        </p:spPr>
        <p:txBody>
          <a:bodyPr/>
          <a:lstStyle/>
          <a:p>
            <a:pPr>
              <a:lnSpc>
                <a:spcPct val="150000"/>
              </a:lnSpc>
            </a:pPr>
            <a:r>
              <a:rPr lang="en-US" dirty="0"/>
              <a:t>Lastly, the label all shipping is free was added to the secondary navigation bar. This makes the user aware of the shipping cost and allows them to make purchases with this helpful information in mind. </a:t>
            </a:r>
          </a:p>
        </p:txBody>
      </p:sp>
      <p:sp>
        <p:nvSpPr>
          <p:cNvPr id="5" name="Slide Number Placeholder 4">
            <a:extLst>
              <a:ext uri="{FF2B5EF4-FFF2-40B4-BE49-F238E27FC236}">
                <a16:creationId xmlns:a16="http://schemas.microsoft.com/office/drawing/2014/main" id="{5EB746E7-4405-84A9-7EE1-99B2878B2EBF}"/>
              </a:ext>
            </a:extLst>
          </p:cNvPr>
          <p:cNvSpPr>
            <a:spLocks noGrp="1"/>
          </p:cNvSpPr>
          <p:nvPr>
            <p:ph type="sldNum" sz="quarter" idx="12"/>
          </p:nvPr>
        </p:nvSpPr>
        <p:spPr/>
        <p:txBody>
          <a:bodyPr/>
          <a:lstStyle/>
          <a:p>
            <a:fld id="{69E57DC2-970A-4B3E-BB1C-7A09969E49DF}" type="slidenum">
              <a:rPr lang="en-US" smtClean="0"/>
              <a:t>63</a:t>
            </a:fld>
            <a:endParaRPr lang="en-US" dirty="0"/>
          </a:p>
        </p:txBody>
      </p:sp>
      <p:pic>
        <p:nvPicPr>
          <p:cNvPr id="9" name="AXU0.png">
            <a:extLst>
              <a:ext uri="{FF2B5EF4-FFF2-40B4-BE49-F238E27FC236}">
                <a16:creationId xmlns:a16="http://schemas.microsoft.com/office/drawing/2014/main" id="{E7611D49-892D-E6A5-2DE7-72331ACDAC32}"/>
              </a:ext>
            </a:extLst>
          </p:cNvPr>
          <p:cNvPicPr>
            <a:picLocks noChangeAspect="1"/>
          </p:cNvPicPr>
          <p:nvPr/>
        </p:nvPicPr>
        <p:blipFill>
          <a:blip r:embed="rId2"/>
          <a:stretch>
            <a:fillRect/>
          </a:stretch>
        </p:blipFill>
        <p:spPr>
          <a:xfrm>
            <a:off x="8651201" y="118129"/>
            <a:ext cx="3372439" cy="3954249"/>
          </a:xfrm>
          <a:prstGeom prst="rect">
            <a:avLst/>
          </a:prstGeom>
        </p:spPr>
      </p:pic>
      <p:pic>
        <p:nvPicPr>
          <p:cNvPr id="10" name="AXU0.png">
            <a:extLst>
              <a:ext uri="{FF2B5EF4-FFF2-40B4-BE49-F238E27FC236}">
                <a16:creationId xmlns:a16="http://schemas.microsoft.com/office/drawing/2014/main" id="{F8470D31-26B8-F519-9D3A-904FE5F06C6E}"/>
              </a:ext>
            </a:extLst>
          </p:cNvPr>
          <p:cNvPicPr>
            <a:picLocks noChangeAspect="1"/>
          </p:cNvPicPr>
          <p:nvPr/>
        </p:nvPicPr>
        <p:blipFill>
          <a:blip r:embed="rId3"/>
          <a:stretch>
            <a:fillRect/>
          </a:stretch>
        </p:blipFill>
        <p:spPr>
          <a:xfrm>
            <a:off x="5357984" y="2850384"/>
            <a:ext cx="3131578" cy="3671834"/>
          </a:xfrm>
          <a:prstGeom prst="rect">
            <a:avLst/>
          </a:prstGeom>
        </p:spPr>
      </p:pic>
    </p:spTree>
    <p:extLst>
      <p:ext uri="{BB962C8B-B14F-4D97-AF65-F5344CB8AC3E}">
        <p14:creationId xmlns:p14="http://schemas.microsoft.com/office/powerpoint/2010/main" val="2506553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4BEAB3-C850-AEDE-75E0-40D43773DA98}"/>
              </a:ext>
            </a:extLst>
          </p:cNvPr>
          <p:cNvSpPr>
            <a:spLocks noGrp="1"/>
          </p:cNvSpPr>
          <p:nvPr>
            <p:ph type="title"/>
          </p:nvPr>
        </p:nvSpPr>
        <p:spPr/>
        <p:txBody>
          <a:bodyPr/>
          <a:lstStyle/>
          <a:p>
            <a:r>
              <a:rPr lang="en-US" dirty="0"/>
              <a:t>Components of Visual Design</a:t>
            </a:r>
          </a:p>
        </p:txBody>
      </p:sp>
      <p:sp>
        <p:nvSpPr>
          <p:cNvPr id="7" name="Text Placeholder 6">
            <a:extLst>
              <a:ext uri="{FF2B5EF4-FFF2-40B4-BE49-F238E27FC236}">
                <a16:creationId xmlns:a16="http://schemas.microsoft.com/office/drawing/2014/main" id="{7F44640E-11D8-7E81-27B2-96E7B20961E1}"/>
              </a:ext>
            </a:extLst>
          </p:cNvPr>
          <p:cNvSpPr>
            <a:spLocks noGrp="1"/>
          </p:cNvSpPr>
          <p:nvPr>
            <p:ph type="body" idx="1"/>
          </p:nvPr>
        </p:nvSpPr>
        <p:spPr/>
        <p:txBody>
          <a:bodyPr/>
          <a:lstStyle/>
          <a:p>
            <a:r>
              <a:rPr lang="en-US" dirty="0"/>
              <a:t>Chapter 6</a:t>
            </a:r>
          </a:p>
        </p:txBody>
      </p:sp>
      <p:sp>
        <p:nvSpPr>
          <p:cNvPr id="5" name="Slide Number Placeholder 4">
            <a:extLst>
              <a:ext uri="{FF2B5EF4-FFF2-40B4-BE49-F238E27FC236}">
                <a16:creationId xmlns:a16="http://schemas.microsoft.com/office/drawing/2014/main" id="{BCB464FC-A7B3-05D7-61A6-F4C458F08436}"/>
              </a:ext>
            </a:extLst>
          </p:cNvPr>
          <p:cNvSpPr>
            <a:spLocks noGrp="1"/>
          </p:cNvSpPr>
          <p:nvPr>
            <p:ph type="sldNum" sz="quarter" idx="12"/>
          </p:nvPr>
        </p:nvSpPr>
        <p:spPr/>
        <p:txBody>
          <a:bodyPr/>
          <a:lstStyle/>
          <a:p>
            <a:fld id="{69E57DC2-970A-4B3E-BB1C-7A09969E49DF}" type="slidenum">
              <a:rPr lang="en-US" smtClean="0"/>
              <a:t>64</a:t>
            </a:fld>
            <a:endParaRPr lang="en-US" dirty="0"/>
          </a:p>
        </p:txBody>
      </p:sp>
    </p:spTree>
    <p:extLst>
      <p:ext uri="{BB962C8B-B14F-4D97-AF65-F5344CB8AC3E}">
        <p14:creationId xmlns:p14="http://schemas.microsoft.com/office/powerpoint/2010/main" val="22862295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685A6-EF94-7C20-55E2-B4058BBCAD8C}"/>
              </a:ext>
            </a:extLst>
          </p:cNvPr>
          <p:cNvSpPr>
            <a:spLocks noGrp="1"/>
          </p:cNvSpPr>
          <p:nvPr>
            <p:ph type="title"/>
          </p:nvPr>
        </p:nvSpPr>
        <p:spPr>
          <a:xfrm>
            <a:off x="1371600" y="685800"/>
            <a:ext cx="10232796" cy="1485900"/>
          </a:xfrm>
        </p:spPr>
        <p:txBody>
          <a:bodyPr/>
          <a:lstStyle/>
          <a:p>
            <a:r>
              <a:rPr lang="en-US" dirty="0"/>
              <a:t>Updated Color Palette Balance and Unity</a:t>
            </a:r>
          </a:p>
        </p:txBody>
      </p:sp>
      <p:sp>
        <p:nvSpPr>
          <p:cNvPr id="3" name="Content Placeholder 2">
            <a:extLst>
              <a:ext uri="{FF2B5EF4-FFF2-40B4-BE49-F238E27FC236}">
                <a16:creationId xmlns:a16="http://schemas.microsoft.com/office/drawing/2014/main" id="{C50C3703-B3EA-6A78-D7EB-D99DA0F61337}"/>
              </a:ext>
            </a:extLst>
          </p:cNvPr>
          <p:cNvSpPr>
            <a:spLocks noGrp="1"/>
          </p:cNvSpPr>
          <p:nvPr>
            <p:ph sz="half" idx="1"/>
          </p:nvPr>
        </p:nvSpPr>
        <p:spPr>
          <a:xfrm>
            <a:off x="5935540" y="4128514"/>
            <a:ext cx="3341802" cy="1951775"/>
          </a:xfrm>
        </p:spPr>
        <p:txBody>
          <a:bodyPr>
            <a:normAutofit fontScale="92500" lnSpcReduction="10000"/>
          </a:bodyPr>
          <a:lstStyle/>
          <a:p>
            <a:pPr marL="0" indent="0">
              <a:buNone/>
            </a:pPr>
            <a:r>
              <a:rPr lang="en-US" sz="1400" b="1" dirty="0">
                <a:latin typeface="Georgia bold" panose="02040802050405020203" pitchFamily="18" charset="0"/>
              </a:rPr>
              <a:t>Headings – Georgia Bold</a:t>
            </a:r>
          </a:p>
          <a:p>
            <a:pPr marL="0" indent="0">
              <a:buNone/>
            </a:pPr>
            <a:r>
              <a:rPr lang="en-US" sz="1400" dirty="0">
                <a:latin typeface="Georgia bold" panose="02040802050405020203" pitchFamily="18" charset="0"/>
              </a:rPr>
              <a:t>Abcdefghijklmnopqrstuvwxyz</a:t>
            </a:r>
          </a:p>
          <a:p>
            <a:pPr marL="0" indent="0">
              <a:buNone/>
            </a:pPr>
            <a:r>
              <a:rPr lang="en-US" sz="1400" dirty="0">
                <a:latin typeface="Georgia bold" panose="02040802050405020203" pitchFamily="18" charset="0"/>
              </a:rPr>
              <a:t>0123456789</a:t>
            </a:r>
            <a:endParaRPr lang="en-US" sz="1400" dirty="0"/>
          </a:p>
          <a:p>
            <a:pPr marL="0" indent="0">
              <a:buNone/>
            </a:pPr>
            <a:r>
              <a:rPr lang="en-US" sz="1400" dirty="0">
                <a:latin typeface="Georgia" panose="02040502050405020303" pitchFamily="18" charset="0"/>
              </a:rPr>
              <a:t>Body – Georgia </a:t>
            </a:r>
          </a:p>
          <a:p>
            <a:pPr marL="0" indent="0">
              <a:buNone/>
            </a:pPr>
            <a:r>
              <a:rPr lang="en-US" sz="1400" dirty="0">
                <a:latin typeface="Georgia" panose="02040502050405020303" pitchFamily="18" charset="0"/>
              </a:rPr>
              <a:t>Abcdefghijklmnopqrstuvwxyz</a:t>
            </a:r>
          </a:p>
          <a:p>
            <a:pPr marL="0" indent="0">
              <a:buNone/>
            </a:pPr>
            <a:r>
              <a:rPr lang="en-US" sz="1400" dirty="0">
                <a:latin typeface="Georgia" panose="02040502050405020303" pitchFamily="18" charset="0"/>
              </a:rPr>
              <a:t>0123456789</a:t>
            </a:r>
          </a:p>
          <a:p>
            <a:pPr marL="0" indent="0">
              <a:buNone/>
            </a:pPr>
            <a:endParaRPr lang="en-US" sz="1400" dirty="0"/>
          </a:p>
        </p:txBody>
      </p:sp>
      <p:sp>
        <p:nvSpPr>
          <p:cNvPr id="5" name="Slide Number Placeholder 4">
            <a:extLst>
              <a:ext uri="{FF2B5EF4-FFF2-40B4-BE49-F238E27FC236}">
                <a16:creationId xmlns:a16="http://schemas.microsoft.com/office/drawing/2014/main" id="{B3B7CD05-5BC1-6A9B-E1F8-D20845DFAEA0}"/>
              </a:ext>
            </a:extLst>
          </p:cNvPr>
          <p:cNvSpPr>
            <a:spLocks noGrp="1"/>
          </p:cNvSpPr>
          <p:nvPr>
            <p:ph type="sldNum" sz="quarter" idx="12"/>
          </p:nvPr>
        </p:nvSpPr>
        <p:spPr/>
        <p:txBody>
          <a:bodyPr/>
          <a:lstStyle/>
          <a:p>
            <a:fld id="{69E57DC2-970A-4B3E-BB1C-7A09969E49DF}" type="slidenum">
              <a:rPr lang="en-US" smtClean="0"/>
              <a:t>65</a:t>
            </a:fld>
            <a:endParaRPr lang="en-US" dirty="0"/>
          </a:p>
        </p:txBody>
      </p:sp>
      <p:pic>
        <p:nvPicPr>
          <p:cNvPr id="9" name="Picture 8">
            <a:extLst>
              <a:ext uri="{FF2B5EF4-FFF2-40B4-BE49-F238E27FC236}">
                <a16:creationId xmlns:a16="http://schemas.microsoft.com/office/drawing/2014/main" id="{820514B5-AA57-CE1A-3B84-5A019826FE26}"/>
              </a:ext>
            </a:extLst>
          </p:cNvPr>
          <p:cNvPicPr>
            <a:picLocks noChangeAspect="1"/>
          </p:cNvPicPr>
          <p:nvPr/>
        </p:nvPicPr>
        <p:blipFill>
          <a:blip r:embed="rId2"/>
          <a:stretch>
            <a:fillRect/>
          </a:stretch>
        </p:blipFill>
        <p:spPr>
          <a:xfrm>
            <a:off x="5935540" y="1428750"/>
            <a:ext cx="2484556" cy="2457840"/>
          </a:xfrm>
          <a:prstGeom prst="rect">
            <a:avLst/>
          </a:prstGeom>
        </p:spPr>
      </p:pic>
      <p:sp>
        <p:nvSpPr>
          <p:cNvPr id="4" name="TextBox 3">
            <a:extLst>
              <a:ext uri="{FF2B5EF4-FFF2-40B4-BE49-F238E27FC236}">
                <a16:creationId xmlns:a16="http://schemas.microsoft.com/office/drawing/2014/main" id="{100A5EDB-6B26-B7C5-AA56-B432D23283EC}"/>
              </a:ext>
            </a:extLst>
          </p:cNvPr>
          <p:cNvSpPr txBox="1"/>
          <p:nvPr/>
        </p:nvSpPr>
        <p:spPr>
          <a:xfrm>
            <a:off x="1112351" y="1996072"/>
            <a:ext cx="4326673" cy="3781035"/>
          </a:xfrm>
          <a:prstGeom prst="rect">
            <a:avLst/>
          </a:prstGeom>
          <a:noFill/>
        </p:spPr>
        <p:txBody>
          <a:bodyPr wrap="square" rtlCol="0">
            <a:spAutoFit/>
          </a:bodyPr>
          <a:lstStyle/>
          <a:p>
            <a:pPr>
              <a:lnSpc>
                <a:spcPct val="150000"/>
              </a:lnSpc>
            </a:pPr>
            <a:r>
              <a:rPr lang="en-US" dirty="0">
                <a:solidFill>
                  <a:schemeClr val="tx2"/>
                </a:solidFill>
              </a:rPr>
              <a:t>The original iteration of the website had a background combination of gold and blue. I unified the background with the navy blue and used the gold as a contrasting color. The navigation bar colors contribute well to the visual hierarchy so they remained the same. The universal font of Georgia is versatile and web-safe for the Top Bins website and is used site-wide.</a:t>
            </a:r>
          </a:p>
        </p:txBody>
      </p:sp>
      <p:pic>
        <p:nvPicPr>
          <p:cNvPr id="6" name="AXU8.png">
            <a:extLst>
              <a:ext uri="{FF2B5EF4-FFF2-40B4-BE49-F238E27FC236}">
                <a16:creationId xmlns:a16="http://schemas.microsoft.com/office/drawing/2014/main" id="{937034DE-5C85-5049-287E-3FFEB1A238E3}"/>
              </a:ext>
            </a:extLst>
          </p:cNvPr>
          <p:cNvPicPr>
            <a:picLocks noChangeAspect="1"/>
          </p:cNvPicPr>
          <p:nvPr/>
        </p:nvPicPr>
        <p:blipFill>
          <a:blip r:embed="rId3"/>
          <a:stretch>
            <a:fillRect/>
          </a:stretch>
        </p:blipFill>
        <p:spPr>
          <a:xfrm>
            <a:off x="8905070" y="1428750"/>
            <a:ext cx="2352483" cy="4585551"/>
          </a:xfrm>
          <a:prstGeom prst="rect">
            <a:avLst/>
          </a:prstGeom>
        </p:spPr>
      </p:pic>
    </p:spTree>
    <p:extLst>
      <p:ext uri="{BB962C8B-B14F-4D97-AF65-F5344CB8AC3E}">
        <p14:creationId xmlns:p14="http://schemas.microsoft.com/office/powerpoint/2010/main" val="42415911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F88CC-4CB3-7BDE-3680-32B4F2EEC57D}"/>
              </a:ext>
            </a:extLst>
          </p:cNvPr>
          <p:cNvSpPr>
            <a:spLocks noGrp="1"/>
          </p:cNvSpPr>
          <p:nvPr>
            <p:ph type="title"/>
          </p:nvPr>
        </p:nvSpPr>
        <p:spPr/>
        <p:txBody>
          <a:bodyPr/>
          <a:lstStyle/>
          <a:p>
            <a:r>
              <a:rPr lang="en-US" dirty="0"/>
              <a:t>Implementation of Icons</a:t>
            </a:r>
          </a:p>
        </p:txBody>
      </p:sp>
      <p:pic>
        <p:nvPicPr>
          <p:cNvPr id="7" name="Content Placeholder 6">
            <a:extLst>
              <a:ext uri="{FF2B5EF4-FFF2-40B4-BE49-F238E27FC236}">
                <a16:creationId xmlns:a16="http://schemas.microsoft.com/office/drawing/2014/main" id="{193DE417-5723-ADD5-C8EC-9DB631CAC8C4}"/>
              </a:ext>
            </a:extLst>
          </p:cNvPr>
          <p:cNvPicPr>
            <a:picLocks noGrp="1" noChangeAspect="1"/>
          </p:cNvPicPr>
          <p:nvPr>
            <p:ph sz="half" idx="1"/>
          </p:nvPr>
        </p:nvPicPr>
        <p:blipFill>
          <a:blip r:embed="rId2"/>
          <a:stretch>
            <a:fillRect/>
          </a:stretch>
        </p:blipFill>
        <p:spPr>
          <a:xfrm>
            <a:off x="6930731" y="2312125"/>
            <a:ext cx="4042069" cy="2933759"/>
          </a:xfrm>
        </p:spPr>
      </p:pic>
      <p:sp>
        <p:nvSpPr>
          <p:cNvPr id="4" name="Content Placeholder 3">
            <a:extLst>
              <a:ext uri="{FF2B5EF4-FFF2-40B4-BE49-F238E27FC236}">
                <a16:creationId xmlns:a16="http://schemas.microsoft.com/office/drawing/2014/main" id="{8DFCCAC1-8DA0-8897-A2D3-F3DC30D0C393}"/>
              </a:ext>
            </a:extLst>
          </p:cNvPr>
          <p:cNvSpPr>
            <a:spLocks noGrp="1"/>
          </p:cNvSpPr>
          <p:nvPr>
            <p:ph sz="half" idx="2"/>
          </p:nvPr>
        </p:nvSpPr>
        <p:spPr>
          <a:xfrm>
            <a:off x="1219200" y="2171700"/>
            <a:ext cx="4447786" cy="3581401"/>
          </a:xfrm>
        </p:spPr>
        <p:txBody>
          <a:bodyPr/>
          <a:lstStyle/>
          <a:p>
            <a:pPr marL="0" indent="0" algn="ctr">
              <a:buNone/>
            </a:pPr>
            <a:r>
              <a:rPr lang="en-US" dirty="0"/>
              <a:t>The Icons used remained unchanged throughout the design process because of the consistency of the global navigation bar. Many of the icons are helpful in the navigation of the website and are vital to the navigation of the website and the access of information. Additional personalized buttons were added as labels to each individual section of the website for specification pages of each product</a:t>
            </a:r>
          </a:p>
        </p:txBody>
      </p:sp>
      <p:sp>
        <p:nvSpPr>
          <p:cNvPr id="5" name="Slide Number Placeholder 4">
            <a:extLst>
              <a:ext uri="{FF2B5EF4-FFF2-40B4-BE49-F238E27FC236}">
                <a16:creationId xmlns:a16="http://schemas.microsoft.com/office/drawing/2014/main" id="{162FC336-720F-1E9F-9BDD-F46688F22C6A}"/>
              </a:ext>
            </a:extLst>
          </p:cNvPr>
          <p:cNvSpPr>
            <a:spLocks noGrp="1"/>
          </p:cNvSpPr>
          <p:nvPr>
            <p:ph type="sldNum" sz="quarter" idx="12"/>
          </p:nvPr>
        </p:nvSpPr>
        <p:spPr/>
        <p:txBody>
          <a:bodyPr/>
          <a:lstStyle/>
          <a:p>
            <a:fld id="{69E57DC2-970A-4B3E-BB1C-7A09969E49DF}" type="slidenum">
              <a:rPr lang="en-US" smtClean="0"/>
              <a:t>66</a:t>
            </a:fld>
            <a:endParaRPr lang="en-US" dirty="0"/>
          </a:p>
        </p:txBody>
      </p:sp>
    </p:spTree>
    <p:extLst>
      <p:ext uri="{BB962C8B-B14F-4D97-AF65-F5344CB8AC3E}">
        <p14:creationId xmlns:p14="http://schemas.microsoft.com/office/powerpoint/2010/main" val="4595282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9685D-78DA-660A-B1F3-81358DF974CD}"/>
              </a:ext>
            </a:extLst>
          </p:cNvPr>
          <p:cNvSpPr>
            <a:spLocks noGrp="1"/>
          </p:cNvSpPr>
          <p:nvPr>
            <p:ph type="title"/>
          </p:nvPr>
        </p:nvSpPr>
        <p:spPr/>
        <p:txBody>
          <a:bodyPr/>
          <a:lstStyle/>
          <a:p>
            <a:r>
              <a:rPr lang="en-US" dirty="0"/>
              <a:t>Top Bins Website Mockups</a:t>
            </a:r>
          </a:p>
        </p:txBody>
      </p:sp>
      <p:pic>
        <p:nvPicPr>
          <p:cNvPr id="7" name="Content Placeholder 6">
            <a:extLst>
              <a:ext uri="{FF2B5EF4-FFF2-40B4-BE49-F238E27FC236}">
                <a16:creationId xmlns:a16="http://schemas.microsoft.com/office/drawing/2014/main" id="{F6C5BBA6-6070-4F08-0C04-FFBC0F06CDEF}"/>
              </a:ext>
            </a:extLst>
          </p:cNvPr>
          <p:cNvPicPr>
            <a:picLocks noGrp="1" noChangeAspect="1"/>
          </p:cNvPicPr>
          <p:nvPr>
            <p:ph sz="half" idx="1"/>
          </p:nvPr>
        </p:nvPicPr>
        <p:blipFill>
          <a:blip r:embed="rId2"/>
          <a:stretch>
            <a:fillRect/>
          </a:stretch>
        </p:blipFill>
        <p:spPr>
          <a:xfrm>
            <a:off x="1735042" y="2692329"/>
            <a:ext cx="3721291" cy="2768742"/>
          </a:xfrm>
        </p:spPr>
      </p:pic>
      <p:pic>
        <p:nvPicPr>
          <p:cNvPr id="10" name="Content Placeholder 9">
            <a:extLst>
              <a:ext uri="{FF2B5EF4-FFF2-40B4-BE49-F238E27FC236}">
                <a16:creationId xmlns:a16="http://schemas.microsoft.com/office/drawing/2014/main" id="{E2D8DFBE-32D7-D938-B2F5-588035102D3E}"/>
              </a:ext>
            </a:extLst>
          </p:cNvPr>
          <p:cNvPicPr>
            <a:picLocks noGrp="1" noChangeAspect="1"/>
          </p:cNvPicPr>
          <p:nvPr>
            <p:ph sz="half" idx="2"/>
          </p:nvPr>
        </p:nvPicPr>
        <p:blipFill>
          <a:blip r:embed="rId3"/>
          <a:stretch>
            <a:fillRect/>
          </a:stretch>
        </p:blipFill>
        <p:spPr>
          <a:xfrm>
            <a:off x="6888067" y="2682803"/>
            <a:ext cx="3721291" cy="2787793"/>
          </a:xfrm>
        </p:spPr>
      </p:pic>
      <p:sp>
        <p:nvSpPr>
          <p:cNvPr id="5" name="Slide Number Placeholder 4">
            <a:extLst>
              <a:ext uri="{FF2B5EF4-FFF2-40B4-BE49-F238E27FC236}">
                <a16:creationId xmlns:a16="http://schemas.microsoft.com/office/drawing/2014/main" id="{9DA05CBD-5F6E-D182-D310-24D464D893A8}"/>
              </a:ext>
            </a:extLst>
          </p:cNvPr>
          <p:cNvSpPr>
            <a:spLocks noGrp="1"/>
          </p:cNvSpPr>
          <p:nvPr>
            <p:ph type="sldNum" sz="quarter" idx="12"/>
          </p:nvPr>
        </p:nvSpPr>
        <p:spPr/>
        <p:txBody>
          <a:bodyPr/>
          <a:lstStyle/>
          <a:p>
            <a:fld id="{69E57DC2-970A-4B3E-BB1C-7A09969E49DF}" type="slidenum">
              <a:rPr lang="en-US" smtClean="0"/>
              <a:t>67</a:t>
            </a:fld>
            <a:endParaRPr lang="en-US" dirty="0"/>
          </a:p>
        </p:txBody>
      </p:sp>
    </p:spTree>
    <p:extLst>
      <p:ext uri="{BB962C8B-B14F-4D97-AF65-F5344CB8AC3E}">
        <p14:creationId xmlns:p14="http://schemas.microsoft.com/office/powerpoint/2010/main" val="38349249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A1E82-2AF9-5A55-BB92-3A8734ADD980}"/>
              </a:ext>
            </a:extLst>
          </p:cNvPr>
          <p:cNvSpPr>
            <a:spLocks noGrp="1"/>
          </p:cNvSpPr>
          <p:nvPr>
            <p:ph type="title"/>
          </p:nvPr>
        </p:nvSpPr>
        <p:spPr/>
        <p:txBody>
          <a:bodyPr/>
          <a:lstStyle/>
          <a:p>
            <a:r>
              <a:rPr lang="en-US" dirty="0"/>
              <a:t>Top Bins Website Mockups</a:t>
            </a:r>
          </a:p>
        </p:txBody>
      </p:sp>
      <p:pic>
        <p:nvPicPr>
          <p:cNvPr id="7" name="Content Placeholder 6">
            <a:extLst>
              <a:ext uri="{FF2B5EF4-FFF2-40B4-BE49-F238E27FC236}">
                <a16:creationId xmlns:a16="http://schemas.microsoft.com/office/drawing/2014/main" id="{33239EA0-A4C7-6E6E-0BFA-2EB8E82EA8A2}"/>
              </a:ext>
            </a:extLst>
          </p:cNvPr>
          <p:cNvPicPr>
            <a:picLocks noGrp="1" noChangeAspect="1"/>
          </p:cNvPicPr>
          <p:nvPr>
            <p:ph sz="half" idx="1"/>
          </p:nvPr>
        </p:nvPicPr>
        <p:blipFill>
          <a:blip r:embed="rId2"/>
          <a:stretch>
            <a:fillRect/>
          </a:stretch>
        </p:blipFill>
        <p:spPr>
          <a:xfrm>
            <a:off x="1738217" y="2685978"/>
            <a:ext cx="3714941" cy="2781443"/>
          </a:xfrm>
        </p:spPr>
      </p:pic>
      <p:sp>
        <p:nvSpPr>
          <p:cNvPr id="5" name="Slide Number Placeholder 4">
            <a:extLst>
              <a:ext uri="{FF2B5EF4-FFF2-40B4-BE49-F238E27FC236}">
                <a16:creationId xmlns:a16="http://schemas.microsoft.com/office/drawing/2014/main" id="{CA9FD805-7045-6F4E-DC07-0D1618ACCBD0}"/>
              </a:ext>
            </a:extLst>
          </p:cNvPr>
          <p:cNvSpPr>
            <a:spLocks noGrp="1"/>
          </p:cNvSpPr>
          <p:nvPr>
            <p:ph type="sldNum" sz="quarter" idx="12"/>
          </p:nvPr>
        </p:nvSpPr>
        <p:spPr/>
        <p:txBody>
          <a:bodyPr/>
          <a:lstStyle/>
          <a:p>
            <a:fld id="{69E57DC2-970A-4B3E-BB1C-7A09969E49DF}" type="slidenum">
              <a:rPr lang="en-US" smtClean="0"/>
              <a:t>68</a:t>
            </a:fld>
            <a:endParaRPr lang="en-US" dirty="0"/>
          </a:p>
        </p:txBody>
      </p:sp>
      <p:pic>
        <p:nvPicPr>
          <p:cNvPr id="13" name="Content Placeholder 12">
            <a:extLst>
              <a:ext uri="{FF2B5EF4-FFF2-40B4-BE49-F238E27FC236}">
                <a16:creationId xmlns:a16="http://schemas.microsoft.com/office/drawing/2014/main" id="{BD842B03-A732-550B-AD8B-A5C0904CFEF8}"/>
              </a:ext>
            </a:extLst>
          </p:cNvPr>
          <p:cNvPicPr>
            <a:picLocks noGrp="1" noChangeAspect="1"/>
          </p:cNvPicPr>
          <p:nvPr>
            <p:ph sz="half" idx="2"/>
          </p:nvPr>
        </p:nvPicPr>
        <p:blipFill>
          <a:blip r:embed="rId3"/>
          <a:stretch>
            <a:fillRect/>
          </a:stretch>
        </p:blipFill>
        <p:spPr>
          <a:xfrm>
            <a:off x="6900767" y="2692329"/>
            <a:ext cx="3695890" cy="2768742"/>
          </a:xfrm>
        </p:spPr>
      </p:pic>
    </p:spTree>
    <p:extLst>
      <p:ext uri="{BB962C8B-B14F-4D97-AF65-F5344CB8AC3E}">
        <p14:creationId xmlns:p14="http://schemas.microsoft.com/office/powerpoint/2010/main" val="12730339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34266-C8E6-65D9-ACFD-D862A33E3B5B}"/>
              </a:ext>
            </a:extLst>
          </p:cNvPr>
          <p:cNvSpPr>
            <a:spLocks noGrp="1"/>
          </p:cNvSpPr>
          <p:nvPr>
            <p:ph type="title"/>
          </p:nvPr>
        </p:nvSpPr>
        <p:spPr/>
        <p:txBody>
          <a:bodyPr/>
          <a:lstStyle/>
          <a:p>
            <a:r>
              <a:rPr lang="en-US" dirty="0"/>
              <a:t>Summary and Synthesis</a:t>
            </a:r>
          </a:p>
        </p:txBody>
      </p:sp>
      <p:sp>
        <p:nvSpPr>
          <p:cNvPr id="3" name="Content Placeholder 2">
            <a:extLst>
              <a:ext uri="{FF2B5EF4-FFF2-40B4-BE49-F238E27FC236}">
                <a16:creationId xmlns:a16="http://schemas.microsoft.com/office/drawing/2014/main" id="{E2CB4762-0F77-C7EA-CCB7-B6FA3F375FD3}"/>
              </a:ext>
            </a:extLst>
          </p:cNvPr>
          <p:cNvSpPr>
            <a:spLocks noGrp="1"/>
          </p:cNvSpPr>
          <p:nvPr>
            <p:ph sz="half" idx="1"/>
          </p:nvPr>
        </p:nvSpPr>
        <p:spPr>
          <a:xfrm>
            <a:off x="2303282" y="1793806"/>
            <a:ext cx="8517118" cy="4541006"/>
          </a:xfrm>
        </p:spPr>
        <p:txBody>
          <a:bodyPr>
            <a:normAutofit lnSpcReduction="10000"/>
          </a:bodyPr>
          <a:lstStyle/>
          <a:p>
            <a:pPr marL="0" indent="0">
              <a:lnSpc>
                <a:spcPct val="150000"/>
              </a:lnSpc>
              <a:buNone/>
            </a:pPr>
            <a:r>
              <a:rPr lang="en-US" dirty="0"/>
              <a:t>The design of the Top Bins Soccer Shop Website is made to maximize user experience in the process of online shopping for high quality gear. Each page is made to display the gear in an organized fashion. The colors of the store are integrated into each webpage and the pictures of each product allows visual reinforcement for the user to help maximize the buying process. Each page allows the user to know where they are and where they can go. I found that the website design of a navigation centered home page and content consumption based shopping pages was most efficient in allowing customers to find and research the available products. It also made the website adaptable to multiple devices and simple to navigate.</a:t>
            </a:r>
          </a:p>
        </p:txBody>
      </p:sp>
      <p:sp>
        <p:nvSpPr>
          <p:cNvPr id="5" name="Slide Number Placeholder 4">
            <a:extLst>
              <a:ext uri="{FF2B5EF4-FFF2-40B4-BE49-F238E27FC236}">
                <a16:creationId xmlns:a16="http://schemas.microsoft.com/office/drawing/2014/main" id="{3F17CC54-26C0-32A1-E22D-179CF87BB05D}"/>
              </a:ext>
            </a:extLst>
          </p:cNvPr>
          <p:cNvSpPr>
            <a:spLocks noGrp="1"/>
          </p:cNvSpPr>
          <p:nvPr>
            <p:ph type="sldNum" sz="quarter" idx="12"/>
          </p:nvPr>
        </p:nvSpPr>
        <p:spPr/>
        <p:txBody>
          <a:bodyPr/>
          <a:lstStyle/>
          <a:p>
            <a:fld id="{69E57DC2-970A-4B3E-BB1C-7A09969E49DF}" type="slidenum">
              <a:rPr lang="en-US" smtClean="0"/>
              <a:t>69</a:t>
            </a:fld>
            <a:endParaRPr lang="en-US" dirty="0"/>
          </a:p>
        </p:txBody>
      </p:sp>
      <p:sp>
        <p:nvSpPr>
          <p:cNvPr id="13" name="Content Placeholder 2">
            <a:extLst>
              <a:ext uri="{FF2B5EF4-FFF2-40B4-BE49-F238E27FC236}">
                <a16:creationId xmlns:a16="http://schemas.microsoft.com/office/drawing/2014/main" id="{855C0F8C-7B3A-456F-9D68-D21699C1E313}"/>
              </a:ext>
            </a:extLst>
          </p:cNvPr>
          <p:cNvSpPr txBox="1">
            <a:spLocks/>
          </p:cNvSpPr>
          <p:nvPr/>
        </p:nvSpPr>
        <p:spPr>
          <a:xfrm>
            <a:off x="6372616" y="2028379"/>
            <a:ext cx="4447786" cy="4167387"/>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50000"/>
              </a:lnSpc>
              <a:buFont typeface="Franklin Gothic Book" panose="020B0503020102020204" pitchFamily="34" charset="0"/>
              <a:buNone/>
            </a:pPr>
            <a:endParaRPr lang="en-US" dirty="0"/>
          </a:p>
        </p:txBody>
      </p:sp>
    </p:spTree>
    <p:extLst>
      <p:ext uri="{BB962C8B-B14F-4D97-AF65-F5344CB8AC3E}">
        <p14:creationId xmlns:p14="http://schemas.microsoft.com/office/powerpoint/2010/main" val="2173703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01A27-7BD2-22BA-241D-04CC39CF34E1}"/>
              </a:ext>
            </a:extLst>
          </p:cNvPr>
          <p:cNvSpPr>
            <a:spLocks noGrp="1"/>
          </p:cNvSpPr>
          <p:nvPr>
            <p:ph type="title"/>
          </p:nvPr>
        </p:nvSpPr>
        <p:spPr/>
        <p:txBody>
          <a:bodyPr>
            <a:normAutofit/>
          </a:bodyPr>
          <a:lstStyle/>
          <a:p>
            <a:r>
              <a:rPr lang="en-US" dirty="0"/>
              <a:t>Academy Sports</a:t>
            </a:r>
            <a:br>
              <a:rPr lang="en-US" dirty="0"/>
            </a:br>
            <a:r>
              <a:rPr lang="en-US" sz="2200" dirty="0">
                <a:hlinkClick r:id="rId2"/>
              </a:rPr>
              <a:t>https://www.academy.com/</a:t>
            </a:r>
            <a:r>
              <a:rPr lang="en-US" sz="2200" dirty="0"/>
              <a:t> </a:t>
            </a:r>
            <a:br>
              <a:rPr lang="en-US" dirty="0"/>
            </a:br>
            <a:endParaRPr lang="en-US" sz="1300" dirty="0"/>
          </a:p>
        </p:txBody>
      </p:sp>
      <p:sp>
        <p:nvSpPr>
          <p:cNvPr id="3" name="Content Placeholder 2">
            <a:extLst>
              <a:ext uri="{FF2B5EF4-FFF2-40B4-BE49-F238E27FC236}">
                <a16:creationId xmlns:a16="http://schemas.microsoft.com/office/drawing/2014/main" id="{68DD0B70-C9AF-DC11-318C-4315AB6F4C4E}"/>
              </a:ext>
            </a:extLst>
          </p:cNvPr>
          <p:cNvSpPr>
            <a:spLocks noGrp="1"/>
          </p:cNvSpPr>
          <p:nvPr>
            <p:ph idx="1"/>
          </p:nvPr>
        </p:nvSpPr>
        <p:spPr/>
        <p:txBody>
          <a:bodyPr>
            <a:normAutofit fontScale="92500" lnSpcReduction="20000"/>
          </a:bodyPr>
          <a:lstStyle/>
          <a:p>
            <a:pPr marL="0" indent="0">
              <a:buNone/>
            </a:pPr>
            <a:r>
              <a:rPr lang="en-US" dirty="0"/>
              <a:t>Academy sports is another sporting goods store not focused on a specific sport. They are mainly known for their athletic clothing, rather then their sports equipment or merchandise. Like Dicks, they also have a growing sports influence in their store, this applying to soccer as well. </a:t>
            </a:r>
          </a:p>
          <a:p>
            <a:pPr marL="0" indent="0">
              <a:buNone/>
            </a:pPr>
            <a:r>
              <a:rPr lang="en-US" dirty="0"/>
              <a:t>After researching they’re website, I found it increasingly hard to even find sports related items as well as soccer items. Though they are available, they seem to have put more emphasis on their sales and in-season items rather then any sport or hobby. For less experienced web users, this can be an issue when trying to find soccer related items because it requires so much effort. </a:t>
            </a:r>
          </a:p>
          <a:p>
            <a:pPr marL="0" indent="0">
              <a:buNone/>
            </a:pPr>
            <a:r>
              <a:rPr lang="en-US" dirty="0"/>
              <a:t>After searching their soccer related items, I found that though their items seem to be listed in a detailed fashion, their selection when it comes to soccer equipment, cleats especially, and also soccer team merchandise does not have very expansive selections. </a:t>
            </a:r>
          </a:p>
          <a:p>
            <a:pPr marL="0" indent="0">
              <a:buNone/>
            </a:pPr>
            <a:r>
              <a:rPr lang="en-US" dirty="0"/>
              <a:t>If a customer has a specific item in mind, it can be increasingly complicated to find what they want from Academy Sports</a:t>
            </a:r>
          </a:p>
        </p:txBody>
      </p:sp>
      <p:pic>
        <p:nvPicPr>
          <p:cNvPr id="3074" name="Picture 2" descr="Academy Sports + Outdoors Reports Record Results – WWD">
            <a:extLst>
              <a:ext uri="{FF2B5EF4-FFF2-40B4-BE49-F238E27FC236}">
                <a16:creationId xmlns:a16="http://schemas.microsoft.com/office/drawing/2014/main" id="{81E57049-E42A-DE62-1423-1BE2218414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5582" y="266012"/>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cademy Sports + Outdoors Cash Back Offers, Coupons &amp; Discount Codes">
            <a:extLst>
              <a:ext uri="{FF2B5EF4-FFF2-40B4-BE49-F238E27FC236}">
                <a16:creationId xmlns:a16="http://schemas.microsoft.com/office/drawing/2014/main" id="{DD6BF7C1-5856-8D36-E865-B317A27678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0525" y="266012"/>
            <a:ext cx="3083923" cy="167559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A17151BA-8033-24DE-A61B-B0C5D4FFC6F9}"/>
              </a:ext>
            </a:extLst>
          </p:cNvPr>
          <p:cNvSpPr>
            <a:spLocks noGrp="1"/>
          </p:cNvSpPr>
          <p:nvPr>
            <p:ph type="sldNum" sz="quarter" idx="12"/>
          </p:nvPr>
        </p:nvSpPr>
        <p:spPr/>
        <p:txBody>
          <a:bodyPr/>
          <a:lstStyle/>
          <a:p>
            <a:fld id="{69E57DC2-970A-4B3E-BB1C-7A09969E49DF}" type="slidenum">
              <a:rPr lang="en-US" smtClean="0"/>
              <a:t>7</a:t>
            </a:fld>
            <a:endParaRPr lang="en-US" dirty="0"/>
          </a:p>
        </p:txBody>
      </p:sp>
    </p:spTree>
    <p:extLst>
      <p:ext uri="{BB962C8B-B14F-4D97-AF65-F5344CB8AC3E}">
        <p14:creationId xmlns:p14="http://schemas.microsoft.com/office/powerpoint/2010/main" val="1632430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DEAF2-83CF-CC92-90BC-7200327D0E66}"/>
              </a:ext>
            </a:extLst>
          </p:cNvPr>
          <p:cNvSpPr>
            <a:spLocks noGrp="1"/>
          </p:cNvSpPr>
          <p:nvPr>
            <p:ph type="title"/>
          </p:nvPr>
        </p:nvSpPr>
        <p:spPr/>
        <p:txBody>
          <a:bodyPr/>
          <a:lstStyle/>
          <a:p>
            <a:r>
              <a:rPr lang="en-US" dirty="0"/>
              <a:t>Nike Outlet Factory Store</a:t>
            </a:r>
            <a:br>
              <a:rPr lang="en-US" dirty="0"/>
            </a:br>
            <a:r>
              <a:rPr lang="en-US" sz="2200" dirty="0">
                <a:hlinkClick r:id="rId2"/>
              </a:rPr>
              <a:t>https://www.nike.com/w/sale-3yaep</a:t>
            </a:r>
            <a:r>
              <a:rPr lang="en-US" sz="2200" dirty="0"/>
              <a:t> </a:t>
            </a:r>
          </a:p>
        </p:txBody>
      </p:sp>
      <p:sp>
        <p:nvSpPr>
          <p:cNvPr id="3" name="Content Placeholder 2">
            <a:extLst>
              <a:ext uri="{FF2B5EF4-FFF2-40B4-BE49-F238E27FC236}">
                <a16:creationId xmlns:a16="http://schemas.microsoft.com/office/drawing/2014/main" id="{16694470-54B2-07BC-351F-2A40C46CB90B}"/>
              </a:ext>
            </a:extLst>
          </p:cNvPr>
          <p:cNvSpPr>
            <a:spLocks noGrp="1"/>
          </p:cNvSpPr>
          <p:nvPr>
            <p:ph idx="1"/>
          </p:nvPr>
        </p:nvSpPr>
        <p:spPr>
          <a:xfrm>
            <a:off x="1371600" y="2529296"/>
            <a:ext cx="5995851" cy="3897630"/>
          </a:xfrm>
        </p:spPr>
        <p:txBody>
          <a:bodyPr>
            <a:normAutofit lnSpcReduction="10000"/>
          </a:bodyPr>
          <a:lstStyle/>
          <a:p>
            <a:pPr marL="0" indent="0">
              <a:buNone/>
            </a:pPr>
            <a:r>
              <a:rPr lang="en-US" dirty="0"/>
              <a:t>The Nike factory outlet store is known for having reliable selections of soccer gear because of Nike’s prominence the soccer world. I found they’re website to be the best because it was the easiest to find their soccer selections and their models were intuitive and well designed. </a:t>
            </a:r>
          </a:p>
          <a:p>
            <a:pPr marL="0" indent="0">
              <a:buNone/>
            </a:pPr>
            <a:r>
              <a:rPr lang="en-US" dirty="0"/>
              <a:t>The quality of their products and website makes their reliability well known. Their main downfall is that their soccer selections are only limited to Official Nike gear and equipment. </a:t>
            </a:r>
          </a:p>
          <a:p>
            <a:pPr marL="0" indent="0">
              <a:buNone/>
            </a:pPr>
            <a:r>
              <a:rPr lang="en-US" dirty="0"/>
              <a:t>Because some consumers prefer other brands or models not found on the site, it can be a reason to drive customers away. </a:t>
            </a:r>
          </a:p>
        </p:txBody>
      </p:sp>
      <p:pic>
        <p:nvPicPr>
          <p:cNvPr id="4098" name="Picture 2" descr="Nike Factory Store - Nashville. Nashville, TN. Nike.com">
            <a:extLst>
              <a:ext uri="{FF2B5EF4-FFF2-40B4-BE49-F238E27FC236}">
                <a16:creationId xmlns:a16="http://schemas.microsoft.com/office/drawing/2014/main" id="{C956C17E-C242-8AF5-8B61-5166F1DFCF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3457" y="328204"/>
            <a:ext cx="2790825" cy="16383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conic Website Design Inspiration: Nike | DesignRush">
            <a:extLst>
              <a:ext uri="{FF2B5EF4-FFF2-40B4-BE49-F238E27FC236}">
                <a16:creationId xmlns:a16="http://schemas.microsoft.com/office/drawing/2014/main" id="{C0964639-9EC5-8C2A-AED0-4D0399417D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1222" y="2169778"/>
            <a:ext cx="3022172" cy="4185575"/>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E7363C94-980B-F6FD-D69F-0898D2C1F9F2}"/>
              </a:ext>
            </a:extLst>
          </p:cNvPr>
          <p:cNvSpPr>
            <a:spLocks noGrp="1"/>
          </p:cNvSpPr>
          <p:nvPr>
            <p:ph type="sldNum" sz="quarter" idx="12"/>
          </p:nvPr>
        </p:nvSpPr>
        <p:spPr/>
        <p:txBody>
          <a:bodyPr/>
          <a:lstStyle/>
          <a:p>
            <a:fld id="{69E57DC2-970A-4B3E-BB1C-7A09969E49DF}" type="slidenum">
              <a:rPr lang="en-US" smtClean="0"/>
              <a:t>8</a:t>
            </a:fld>
            <a:endParaRPr lang="en-US" dirty="0"/>
          </a:p>
        </p:txBody>
      </p:sp>
    </p:spTree>
    <p:extLst>
      <p:ext uri="{BB962C8B-B14F-4D97-AF65-F5344CB8AC3E}">
        <p14:creationId xmlns:p14="http://schemas.microsoft.com/office/powerpoint/2010/main" val="2842462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B1B9B-EE51-49F9-9C99-163CBF806508}"/>
              </a:ext>
            </a:extLst>
          </p:cNvPr>
          <p:cNvSpPr>
            <a:spLocks noGrp="1"/>
          </p:cNvSpPr>
          <p:nvPr>
            <p:ph type="title"/>
          </p:nvPr>
        </p:nvSpPr>
        <p:spPr>
          <a:xfrm>
            <a:off x="1087935" y="68973"/>
            <a:ext cx="9601200" cy="680242"/>
          </a:xfrm>
        </p:spPr>
        <p:txBody>
          <a:bodyPr>
            <a:normAutofit fontScale="90000"/>
          </a:bodyPr>
          <a:lstStyle/>
          <a:p>
            <a:r>
              <a:rPr lang="en-US" dirty="0"/>
              <a:t>Pain Point Mind Map</a:t>
            </a:r>
          </a:p>
        </p:txBody>
      </p:sp>
      <p:sp>
        <p:nvSpPr>
          <p:cNvPr id="3" name="Content Placeholder 2">
            <a:extLst>
              <a:ext uri="{FF2B5EF4-FFF2-40B4-BE49-F238E27FC236}">
                <a16:creationId xmlns:a16="http://schemas.microsoft.com/office/drawing/2014/main" id="{2ECEAE42-AFAA-8CD6-2D6A-E29D9FFE1B42}"/>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B77B1472-1DCA-DBFD-DE01-ED068F1930F2}"/>
              </a:ext>
            </a:extLst>
          </p:cNvPr>
          <p:cNvPicPr>
            <a:picLocks noChangeAspect="1"/>
          </p:cNvPicPr>
          <p:nvPr/>
        </p:nvPicPr>
        <p:blipFill>
          <a:blip r:embed="rId2"/>
          <a:stretch>
            <a:fillRect/>
          </a:stretch>
        </p:blipFill>
        <p:spPr>
          <a:xfrm>
            <a:off x="779590" y="796460"/>
            <a:ext cx="11336642" cy="5434219"/>
          </a:xfrm>
          <a:prstGeom prst="rect">
            <a:avLst/>
          </a:prstGeom>
        </p:spPr>
      </p:pic>
      <p:sp>
        <p:nvSpPr>
          <p:cNvPr id="6" name="Slide Number Placeholder 5">
            <a:extLst>
              <a:ext uri="{FF2B5EF4-FFF2-40B4-BE49-F238E27FC236}">
                <a16:creationId xmlns:a16="http://schemas.microsoft.com/office/drawing/2014/main" id="{FF7D4C37-6B06-B81C-B8F7-66E07A2918E3}"/>
              </a:ext>
            </a:extLst>
          </p:cNvPr>
          <p:cNvSpPr>
            <a:spLocks noGrp="1"/>
          </p:cNvSpPr>
          <p:nvPr>
            <p:ph type="sldNum" sz="quarter" idx="12"/>
          </p:nvPr>
        </p:nvSpPr>
        <p:spPr/>
        <p:txBody>
          <a:bodyPr/>
          <a:lstStyle/>
          <a:p>
            <a:fld id="{69E57DC2-970A-4B3E-BB1C-7A09969E49DF}" type="slidenum">
              <a:rPr lang="en-US" smtClean="0"/>
              <a:t>9</a:t>
            </a:fld>
            <a:endParaRPr lang="en-US" dirty="0"/>
          </a:p>
        </p:txBody>
      </p:sp>
    </p:spTree>
    <p:extLst>
      <p:ext uri="{BB962C8B-B14F-4D97-AF65-F5344CB8AC3E}">
        <p14:creationId xmlns:p14="http://schemas.microsoft.com/office/powerpoint/2010/main" val="2603618471"/>
      </p:ext>
    </p:extLst>
  </p:cSld>
  <p:clrMapOvr>
    <a:masterClrMapping/>
  </p:clrMapOvr>
</p:sld>
</file>

<file path=ppt/theme/theme1.xml><?xml version="1.0" encoding="utf-8"?>
<a:theme xmlns:a="http://schemas.openxmlformats.org/drawingml/2006/main" name="Crop">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{D2AA8177-0AB0-4E3D-9519-9B234A80CB2F}tf10001105</Template>
  <TotalTime>9651</TotalTime>
  <Words>4695</Words>
  <Application>Microsoft Office PowerPoint</Application>
  <PresentationFormat>Widescreen</PresentationFormat>
  <Paragraphs>413</Paragraphs>
  <Slides>69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69</vt:i4>
      </vt:variant>
    </vt:vector>
  </HeadingPairs>
  <TitlesOfParts>
    <vt:vector size="76" baseType="lpstr">
      <vt:lpstr>Arial</vt:lpstr>
      <vt:lpstr>Calibri</vt:lpstr>
      <vt:lpstr>Franklin Gothic Book</vt:lpstr>
      <vt:lpstr>Georgia</vt:lpstr>
      <vt:lpstr>Georgia bold</vt:lpstr>
      <vt:lpstr>helvetica</vt:lpstr>
      <vt:lpstr>Crop</vt:lpstr>
      <vt:lpstr>Top Bins Soccer Shop</vt:lpstr>
      <vt:lpstr>Table of Contents</vt:lpstr>
      <vt:lpstr>Business Strategy</vt:lpstr>
      <vt:lpstr>Project Concept Summary</vt:lpstr>
      <vt:lpstr>Competitive Research</vt:lpstr>
      <vt:lpstr>Dicks Sporting Goods https://www.dickssportinggoods.com/ </vt:lpstr>
      <vt:lpstr>Academy Sports https://www.academy.com/  </vt:lpstr>
      <vt:lpstr>Nike Outlet Factory Store https://www.nike.com/w/sale-3yaep </vt:lpstr>
      <vt:lpstr>Pain Point Mind Map</vt:lpstr>
      <vt:lpstr>Diagnosis and Problem Classification Table</vt:lpstr>
      <vt:lpstr>Business and Customer Analysis</vt:lpstr>
      <vt:lpstr>Customer Journey Map</vt:lpstr>
      <vt:lpstr>User Personas</vt:lpstr>
      <vt:lpstr>Timothy Watson</vt:lpstr>
      <vt:lpstr>User Stories Table</vt:lpstr>
      <vt:lpstr>Henry Heinrich</vt:lpstr>
      <vt:lpstr>User Stories Table</vt:lpstr>
      <vt:lpstr>Andre Jimenez</vt:lpstr>
      <vt:lpstr>User Stories Table</vt:lpstr>
      <vt:lpstr>Worton Whelan</vt:lpstr>
      <vt:lpstr>User Stories Table</vt:lpstr>
      <vt:lpstr>Diane Montgomery</vt:lpstr>
      <vt:lpstr>User Stories Table</vt:lpstr>
      <vt:lpstr>Website taxonomy</vt:lpstr>
      <vt:lpstr>Website Taxonomy: Main Sections</vt:lpstr>
      <vt:lpstr>User Persona Flow 1</vt:lpstr>
      <vt:lpstr>User Persona Flow 2</vt:lpstr>
      <vt:lpstr>User Persona Flow 3</vt:lpstr>
      <vt:lpstr>Complete Site Map</vt:lpstr>
      <vt:lpstr>Site Map Split 1</vt:lpstr>
      <vt:lpstr>Site Map Split 2</vt:lpstr>
      <vt:lpstr>Site Map Split 3</vt:lpstr>
      <vt:lpstr>Summary and Synthesis</vt:lpstr>
      <vt:lpstr>Website Wireframes</vt:lpstr>
      <vt:lpstr>Wireframe Scope and Detail</vt:lpstr>
      <vt:lpstr>Wireframe Scope and Detail</vt:lpstr>
      <vt:lpstr>Wireframe Scope and Detail</vt:lpstr>
      <vt:lpstr>PowerPoint Presentation</vt:lpstr>
      <vt:lpstr>PowerPoint Presentation</vt:lpstr>
      <vt:lpstr>PowerPoint Presentation</vt:lpstr>
      <vt:lpstr>PowerPoint Presentation</vt:lpstr>
      <vt:lpstr>Hierarchy of Visual Precedence </vt:lpstr>
      <vt:lpstr>Color Palette Balance and Unity</vt:lpstr>
      <vt:lpstr>Responsiveness of Design - Base</vt:lpstr>
      <vt:lpstr>Responsiveness of Design</vt:lpstr>
      <vt:lpstr>Implementation of Icons</vt:lpstr>
      <vt:lpstr>Summary</vt:lpstr>
      <vt:lpstr>User Testing and Revisions</vt:lpstr>
      <vt:lpstr>User Survey Questions –Demographic</vt:lpstr>
      <vt:lpstr>User Survey Questions - Qualitative</vt:lpstr>
      <vt:lpstr>User Survey Questions - Quantitative</vt:lpstr>
      <vt:lpstr>User Testability Process</vt:lpstr>
      <vt:lpstr>Qualitative Analysis and Results</vt:lpstr>
      <vt:lpstr>Qualitative Analysis and Results</vt:lpstr>
      <vt:lpstr>Qualitative Analysis and Results</vt:lpstr>
      <vt:lpstr>Quantitative Analysis Results(Bad 1 – 5 Good)</vt:lpstr>
      <vt:lpstr>Quantitative Analysis Results(Bad 1 – 5 Good)</vt:lpstr>
      <vt:lpstr>Quantitative Analysis Results(Bad 1 – 5 Good)</vt:lpstr>
      <vt:lpstr>Final Synthesis</vt:lpstr>
      <vt:lpstr>Wireframe Changes</vt:lpstr>
      <vt:lpstr>Wireframe Changes</vt:lpstr>
      <vt:lpstr>Wireframe Changes</vt:lpstr>
      <vt:lpstr>Wireframe Changes</vt:lpstr>
      <vt:lpstr>Components of Visual Design</vt:lpstr>
      <vt:lpstr>Updated Color Palette Balance and Unity</vt:lpstr>
      <vt:lpstr>Implementation of Icons</vt:lpstr>
      <vt:lpstr>Top Bins Website Mockups</vt:lpstr>
      <vt:lpstr>Top Bins Website Mockups</vt:lpstr>
      <vt:lpstr>Summary and Synthesis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 Bins Soccer Shop</dc:title>
  <dc:creator>Barrionuevo, Samuel E</dc:creator>
  <cp:lastModifiedBy>Samuel</cp:lastModifiedBy>
  <cp:revision>28</cp:revision>
  <dcterms:created xsi:type="dcterms:W3CDTF">2022-09-07T00:24:34Z</dcterms:created>
  <dcterms:modified xsi:type="dcterms:W3CDTF">2022-12-07T04:48:20Z</dcterms:modified>
</cp:coreProperties>
</file>